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1d638c40599ecd4761ae4f0e43f1104cd94b3f52.jpg>
</file>

<file path=ppt/media/35d4b6fe0f567d6d828c3086818dbdccaf4a3ac5.jpg>
</file>

<file path=ppt/media/45984ba7831b82cd3730457e9160acfd879aac62.png>
</file>

<file path=ppt/media/6cb828741a70acf9fde3e3c2bcd7eb0adbded2c4.jpg>
</file>

<file path=ppt/media/8361a9af0be77d13fcbc542b8ffdc8d4cd261795.jpg>
</file>

<file path=ppt/media/c9465dd9dcc29feb176d71c06d3c35f448b830e1.jpg>
</file>

<file path=ppt/media/cd047bc3d2228583041d59cb42d3db7bd70a3535.jpg>
</file>

<file path=ppt/media/d6e222841436db117af9d5683f491e9ce71f6446.jpg>
</file>

<file path=ppt/media/e9addc5451032cbf55736cba0171fc8de4ead649.jpg>
</file>

<file path=ppt/media/f625cd5dbef97770df390ecde0fa8243b947627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image" Target="../media/d6e222841436db117af9d5683f491e9ce71f6446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image" Target="../media/f625cd5dbef97770df390ecde0fa8243b9476271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image" Target="../media/8361a9af0be77d13fcbc542b8ffdc8d4cd261795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image" Target="../media/e9addc5451032cbf55736cba0171fc8de4ead649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image" Target="../media/35d4b6fe0f567d6d828c3086818dbdccaf4a3ac5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image" Target="../media/1d638c40599ecd4761ae4f0e43f1104cd94b3f5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image" Target="../media/cd047bc3d2228583041d59cb42d3db7bd70a3535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image" Target="../media/c9465dd9dcc29feb176d71c06d3c35f448b830e1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45984ba7831b82cd3730457e9160acfd879aac62.png"/><Relationship Id="rId2" Type="http://schemas.openxmlformats.org/officeDocument/2006/relationships/image" Target="../media/6cb828741a70acf9fde3e3c2bcd7eb0adbded2c4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31519" y="5473446"/>
            <a:ext cx="10728960" cy="9525"/>
          </a:xfrm>
          <a:prstGeom prst="rect">
            <a:avLst/>
          </a:prstGeom>
          <a:solidFill>
            <a:srgbClr val="FFFFFF">
              <a:alpha val="5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731520" y="1723241"/>
            <a:ext cx="10728960" cy="3529224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Partes y Funciones de una Planta</a:t>
            </a:r>
            <a:endParaRPr lang="en-US" sz="4800" dirty="0"/>
          </a:p>
        </p:txBody>
      </p:sp>
      <p:sp>
        <p:nvSpPr>
          <p:cNvPr id="7" name="Text 5"/>
          <p:cNvSpPr/>
          <p:nvPr/>
        </p:nvSpPr>
        <p:spPr>
          <a:xfrm>
            <a:off x="731520" y="395836"/>
            <a:ext cx="109728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731520" y="5712716"/>
            <a:ext cx="10728960" cy="823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600" dirty="0">
                <a:solidFill>
                  <a:srgbClr val="FFFFFF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Comprendiendo la estructura, crecimiento y reproducción de las plantas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40080" y="1164617"/>
            <a:ext cx="10874394" cy="10672"/>
          </a:xfrm>
          <a:custGeom>
            <a:avLst/>
            <a:gdLst/>
            <a:ahLst/>
            <a:cxnLst/>
            <a:rect l="l" t="t" r="r" b="b"/>
            <a:pathLst>
              <a:path w="10874394" h="10672">
                <a:moveTo>
                  <a:pt x="0" y="0"/>
                </a:moveTo>
                <a:lnTo>
                  <a:pt x="10874394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40079" y="1"/>
            <a:ext cx="10908453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Relación entre las partes de la planta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49390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857765" y="6309360"/>
            <a:ext cx="7877385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430891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10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9439219" y="1495991"/>
            <a:ext cx="1997343" cy="1937297"/>
          </a:xfrm>
          <a:custGeom>
            <a:avLst/>
            <a:gdLst/>
            <a:ahLst/>
            <a:cxnLst/>
            <a:rect l="l" t="t" r="r" b="b"/>
            <a:pathLst>
              <a:path w="1997343" h="1937297">
                <a:moveTo>
                  <a:pt x="9108" y="0"/>
                </a:moveTo>
                <a:lnTo>
                  <a:pt x="231432" y="514585"/>
                </a:lnTo>
                <a:cubicBezTo>
                  <a:pt x="254841" y="568635"/>
                  <a:pt x="253583" y="630067"/>
                  <a:pt x="228296" y="683343"/>
                </a:cubicBezTo>
                <a:lnTo>
                  <a:pt x="0" y="1161313"/>
                </a:lnTo>
                <a:cubicBezTo>
                  <a:pt x="414968" y="1197133"/>
                  <a:pt x="759530" y="1478545"/>
                  <a:pt x="887739" y="1859573"/>
                </a:cubicBezTo>
                <a:lnTo>
                  <a:pt x="1451189" y="1936251"/>
                </a:lnTo>
                <a:cubicBezTo>
                  <a:pt x="1484505" y="1940804"/>
                  <a:pt x="1517961" y="1930749"/>
                  <a:pt x="1543267" y="1908606"/>
                </a:cubicBezTo>
                <a:lnTo>
                  <a:pt x="1997043" y="1512022"/>
                </a:lnTo>
                <a:lnTo>
                  <a:pt x="1997363" y="1511712"/>
                </a:lnTo>
                <a:cubicBezTo>
                  <a:pt x="1708108" y="621620"/>
                  <a:pt x="935056" y="37584"/>
                  <a:pt x="9128" y="39"/>
                </a:cubicBezTo>
                <a:lnTo>
                  <a:pt x="9108" y="0"/>
                </a:lnTo>
              </a:path>
            </a:pathLst>
          </a:custGeom>
          <a:solidFill>
            <a:srgbClr val="0C53B7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9971393" y="3099899"/>
            <a:ext cx="1577139" cy="2343641"/>
          </a:xfrm>
          <a:custGeom>
            <a:avLst/>
            <a:gdLst/>
            <a:ahLst/>
            <a:cxnLst/>
            <a:rect l="l" t="t" r="r" b="b"/>
            <a:pathLst>
              <a:path w="1577139" h="2343641">
                <a:moveTo>
                  <a:pt x="1492983" y="0"/>
                </a:moveTo>
                <a:lnTo>
                  <a:pt x="1068906" y="370647"/>
                </a:lnTo>
                <a:cubicBezTo>
                  <a:pt x="1024604" y="409457"/>
                  <a:pt x="965682" y="427058"/>
                  <a:pt x="907391" y="419207"/>
                </a:cubicBezTo>
                <a:lnTo>
                  <a:pt x="381967" y="347726"/>
                </a:lnTo>
                <a:cubicBezTo>
                  <a:pt x="399884" y="423777"/>
                  <a:pt x="409615" y="502969"/>
                  <a:pt x="409615" y="584504"/>
                </a:cubicBezTo>
                <a:cubicBezTo>
                  <a:pt x="409615" y="920582"/>
                  <a:pt x="248715" y="1218975"/>
                  <a:pt x="0" y="1407356"/>
                </a:cubicBezTo>
                <a:lnTo>
                  <a:pt x="115321" y="1973322"/>
                </a:lnTo>
                <a:cubicBezTo>
                  <a:pt x="122071" y="2006157"/>
                  <a:pt x="142652" y="2034444"/>
                  <a:pt x="171719" y="2051108"/>
                </a:cubicBezTo>
                <a:lnTo>
                  <a:pt x="687081" y="2343664"/>
                </a:lnTo>
                <a:cubicBezTo>
                  <a:pt x="1431206" y="1792487"/>
                  <a:pt x="1740909" y="884771"/>
                  <a:pt x="1493125" y="23"/>
                </a:cubicBezTo>
                <a:lnTo>
                  <a:pt x="1492983" y="0"/>
                </a:lnTo>
              </a:path>
            </a:pathLst>
          </a:custGeom>
          <a:solidFill>
            <a:srgbClr val="08387A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8067224" y="4538042"/>
            <a:ext cx="2512234" cy="1345184"/>
          </a:xfrm>
          <a:custGeom>
            <a:avLst/>
            <a:gdLst/>
            <a:ahLst/>
            <a:cxnLst/>
            <a:rect l="l" t="t" r="r" b="b"/>
            <a:pathLst>
              <a:path w="2512234" h="1345184">
                <a:moveTo>
                  <a:pt x="2032548" y="689299"/>
                </a:moveTo>
                <a:cubicBezTo>
                  <a:pt x="1981324" y="660230"/>
                  <a:pt x="1945198" y="610418"/>
                  <a:pt x="1933415" y="552763"/>
                </a:cubicBezTo>
                <a:lnTo>
                  <a:pt x="1825465" y="23258"/>
                </a:lnTo>
                <a:cubicBezTo>
                  <a:pt x="1667721" y="121147"/>
                  <a:pt x="1481690" y="177874"/>
                  <a:pt x="1282294" y="177874"/>
                </a:cubicBezTo>
                <a:cubicBezTo>
                  <a:pt x="1067498" y="177874"/>
                  <a:pt x="868278" y="112202"/>
                  <a:pt x="703149" y="13"/>
                </a:cubicBezTo>
                <a:lnTo>
                  <a:pt x="193291" y="269952"/>
                </a:lnTo>
                <a:cubicBezTo>
                  <a:pt x="163597" y="285663"/>
                  <a:pt x="142217" y="313320"/>
                  <a:pt x="134681" y="345995"/>
                </a:cubicBezTo>
                <a:lnTo>
                  <a:pt x="25" y="919487"/>
                </a:lnTo>
                <a:cubicBezTo>
                  <a:pt x="762388" y="1472721"/>
                  <a:pt x="1738893" y="1486697"/>
                  <a:pt x="2512259" y="961591"/>
                </a:cubicBezTo>
                <a:lnTo>
                  <a:pt x="2032548" y="689299"/>
                </a:lnTo>
              </a:path>
            </a:pathLst>
          </a:custGeom>
          <a:solidFill>
            <a:srgbClr val="73A9F5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7158027" y="2974946"/>
            <a:ext cx="1534386" cy="2424757"/>
          </a:xfrm>
          <a:custGeom>
            <a:avLst/>
            <a:gdLst/>
            <a:ahLst/>
            <a:cxnLst/>
            <a:rect l="l" t="t" r="r" b="b"/>
            <a:pathLst>
              <a:path w="1534386" h="2424757">
                <a:moveTo>
                  <a:pt x="1159965" y="709605"/>
                </a:moveTo>
                <a:cubicBezTo>
                  <a:pt x="1159965" y="609826"/>
                  <a:pt x="1174419" y="513515"/>
                  <a:pt x="1200811" y="422223"/>
                </a:cubicBezTo>
                <a:lnTo>
                  <a:pt x="1141414" y="367230"/>
                </a:lnTo>
                <a:lnTo>
                  <a:pt x="778931" y="30988"/>
                </a:lnTo>
                <a:cubicBezTo>
                  <a:pt x="754258" y="8196"/>
                  <a:pt x="721115" y="-2958"/>
                  <a:pt x="687804" y="655"/>
                </a:cubicBezTo>
                <a:lnTo>
                  <a:pt x="102528" y="62559"/>
                </a:lnTo>
                <a:cubicBezTo>
                  <a:pt x="-171023" y="943691"/>
                  <a:pt x="113054" y="1856588"/>
                  <a:pt x="832359" y="2424733"/>
                </a:cubicBezTo>
                <a:lnTo>
                  <a:pt x="958055" y="1889104"/>
                </a:lnTo>
                <a:cubicBezTo>
                  <a:pt x="971573" y="1831758"/>
                  <a:pt x="1009120" y="1783045"/>
                  <a:pt x="1061120" y="1755548"/>
                </a:cubicBezTo>
                <a:lnTo>
                  <a:pt x="1534371" y="1504950"/>
                </a:lnTo>
                <a:cubicBezTo>
                  <a:pt x="1305594" y="1315770"/>
                  <a:pt x="1159796" y="1029819"/>
                  <a:pt x="1159796" y="709751"/>
                </a:cubicBezTo>
                <a:lnTo>
                  <a:pt x="1159965" y="709605"/>
                </a:lnTo>
              </a:path>
            </a:pathLst>
          </a:custGeom>
          <a:solidFill>
            <a:srgbClr val="D0E2FC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7291194" y="1494106"/>
            <a:ext cx="2308310" cy="1812095"/>
          </a:xfrm>
          <a:custGeom>
            <a:avLst/>
            <a:gdLst/>
            <a:ahLst/>
            <a:cxnLst/>
            <a:rect l="l" t="t" r="r" b="b"/>
            <a:pathLst>
              <a:path w="2308310" h="1812095">
                <a:moveTo>
                  <a:pt x="2052642" y="1159088"/>
                </a:moveTo>
                <a:lnTo>
                  <a:pt x="2296976" y="647335"/>
                </a:lnTo>
                <a:cubicBezTo>
                  <a:pt x="2311426" y="617018"/>
                  <a:pt x="2312049" y="582136"/>
                  <a:pt x="2298869" y="551330"/>
                </a:cubicBezTo>
                <a:lnTo>
                  <a:pt x="2060675" y="-18"/>
                </a:lnTo>
                <a:cubicBezTo>
                  <a:pt x="1115422" y="616"/>
                  <a:pt x="314877" y="567186"/>
                  <a:pt x="0" y="1451796"/>
                </a:cubicBezTo>
                <a:lnTo>
                  <a:pt x="545523" y="1394135"/>
                </a:lnTo>
                <a:cubicBezTo>
                  <a:pt x="604131" y="1387847"/>
                  <a:pt x="662416" y="1407327"/>
                  <a:pt x="705627" y="1447393"/>
                </a:cubicBezTo>
                <a:lnTo>
                  <a:pt x="1098756" y="1812077"/>
                </a:lnTo>
                <a:cubicBezTo>
                  <a:pt x="1248957" y="1431374"/>
                  <a:pt x="1618979" y="1161426"/>
                  <a:pt x="2052642" y="1159070"/>
                </a:cubicBezTo>
                <a:lnTo>
                  <a:pt x="2052642" y="1159088"/>
                </a:lnTo>
              </a:path>
            </a:pathLst>
          </a:cu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931599" y="3437425"/>
            <a:ext cx="5240019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Producción de alimento</a:t>
            </a:r>
            <a:endParaRPr lang="en-US" sz="1400" dirty="0"/>
          </a:p>
          <a:p>
            <a:pPr algn="l" marL="142875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19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Las hojas producen alimento mediante la fotosíntesis y lo distribuyen por toda la planta.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931599" y="2492326"/>
            <a:ext cx="5240019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Continuidad del ciclo</a:t>
            </a:r>
            <a:endParaRPr lang="en-US" sz="1400" dirty="0"/>
          </a:p>
          <a:p>
            <a:pPr algn="l" marL="142875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19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Los frutos y semillas aseguran la continuidad del ciclo vital de la planta.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931599" y="5327623"/>
            <a:ext cx="5240019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Transporte interno</a:t>
            </a:r>
            <a:endParaRPr lang="en-US" sz="1400" dirty="0"/>
          </a:p>
          <a:p>
            <a:pPr algn="l" marL="142875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19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El tallo transporta agua y nutrientes desde la raíz hacia las hojas.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931599" y="1547227"/>
            <a:ext cx="5240019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Absorción de nutrientes</a:t>
            </a:r>
            <a:endParaRPr lang="en-US" sz="1400" dirty="0"/>
          </a:p>
          <a:p>
            <a:pPr algn="l" marL="142875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19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 raíz absorbe agua y nutrientes esenciales para la planta.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931599" y="4382524"/>
            <a:ext cx="5240019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Reproducción</a:t>
            </a:r>
            <a:endParaRPr lang="en-US" sz="1400" dirty="0"/>
          </a:p>
          <a:p>
            <a:pPr algn="l" marL="142875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119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 flor permite la reproducción, generando frutos y semillas.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640079" y="1547227"/>
            <a:ext cx="45719" cy="73152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40079" y="2492326"/>
            <a:ext cx="45719" cy="731520"/>
          </a:xfrm>
          <a:prstGeom prst="rect">
            <a:avLst/>
          </a:prstGeom>
          <a:solidFill>
            <a:srgbClr val="0C53B7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640079" y="3429000"/>
            <a:ext cx="45719" cy="731520"/>
          </a:xfrm>
          <a:prstGeom prst="rect">
            <a:avLst/>
          </a:prstGeom>
          <a:solidFill>
            <a:srgbClr val="08387A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40079" y="4377734"/>
            <a:ext cx="45719" cy="731520"/>
          </a:xfrm>
          <a:prstGeom prst="rect">
            <a:avLst/>
          </a:prstGeom>
          <a:solidFill>
            <a:srgbClr val="73A9F5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640079" y="5326468"/>
            <a:ext cx="45719" cy="731520"/>
          </a:xfrm>
          <a:prstGeom prst="rect">
            <a:avLst/>
          </a:prstGeom>
          <a:solidFill>
            <a:srgbClr val="D0E2FC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8116304" y="2132090"/>
            <a:ext cx="640080" cy="640080"/>
          </a:xfrm>
          <a:custGeom>
            <a:avLst/>
            <a:gdLst/>
            <a:ahLst/>
            <a:cxnLst/>
            <a:rect l="l" t="t" r="r" b="b"/>
            <a:pathLst>
              <a:path w="640080" h="640080">
                <a:moveTo>
                  <a:pt x="0" y="320040"/>
                </a:moveTo>
                <a:cubicBezTo>
                  <a:pt x="0" y="143288"/>
                  <a:pt x="143288" y="0"/>
                  <a:pt x="320040" y="0"/>
                </a:cubicBezTo>
                <a:cubicBezTo>
                  <a:pt x="496792" y="0"/>
                  <a:pt x="640080" y="143288"/>
                  <a:pt x="640080" y="320040"/>
                </a:cubicBezTo>
                <a:cubicBezTo>
                  <a:pt x="640080" y="496792"/>
                  <a:pt x="496792" y="640080"/>
                  <a:pt x="320040" y="640080"/>
                </a:cubicBezTo>
                <a:cubicBezTo>
                  <a:pt x="143288" y="640080"/>
                  <a:pt x="0" y="496792"/>
                  <a:pt x="0" y="320040"/>
                </a:cubicBezTo>
              </a:path>
            </a:pathLst>
          </a:custGeom>
          <a:solidFill>
            <a:srgbClr val="FFFFFF"/>
          </a:solidFill>
          <a:ln w="9525">
            <a:solidFill>
              <a:srgbClr val="D0E2FC"/>
            </a:solidFill>
          </a:ln>
          <a:effectLst>
            <a:outerShdw sx="100000" sy="100000" kx="0" ky="0" algn="bl" rotWithShape="0" blurRad="47625" dist="38100" dir="5400000">
              <a:srgbClr val="000000">
                <a:alpha val="40000"/>
              </a:srgbClr>
            </a:outerShdw>
          </a:effectLst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8206304" y="2178890"/>
            <a:ext cx="460080" cy="546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08387A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108674" y="2188678"/>
            <a:ext cx="640080" cy="640080"/>
          </a:xfrm>
          <a:custGeom>
            <a:avLst/>
            <a:gdLst/>
            <a:ahLst/>
            <a:cxnLst/>
            <a:rect l="l" t="t" r="r" b="b"/>
            <a:pathLst>
              <a:path w="640080" h="640080">
                <a:moveTo>
                  <a:pt x="0" y="320040"/>
                </a:moveTo>
                <a:cubicBezTo>
                  <a:pt x="0" y="143288"/>
                  <a:pt x="143288" y="0"/>
                  <a:pt x="320040" y="0"/>
                </a:cubicBezTo>
                <a:cubicBezTo>
                  <a:pt x="496792" y="0"/>
                  <a:pt x="640080" y="143288"/>
                  <a:pt x="640080" y="320040"/>
                </a:cubicBezTo>
                <a:cubicBezTo>
                  <a:pt x="640080" y="496792"/>
                  <a:pt x="496792" y="640080"/>
                  <a:pt x="320040" y="640080"/>
                </a:cubicBezTo>
                <a:cubicBezTo>
                  <a:pt x="143288" y="640080"/>
                  <a:pt x="0" y="496792"/>
                  <a:pt x="0" y="320040"/>
                </a:cubicBezTo>
              </a:path>
            </a:pathLst>
          </a:custGeom>
          <a:solidFill>
            <a:srgbClr val="FFFFFF"/>
          </a:solidFill>
          <a:ln w="9525">
            <a:solidFill>
              <a:srgbClr val="D0E2FC"/>
            </a:solidFill>
          </a:ln>
          <a:effectLst>
            <a:outerShdw sx="100000" sy="100000" kx="0" ky="0" algn="bl" rotWithShape="0" blurRad="47625" dist="38100" dir="5400000">
              <a:srgbClr val="000000">
                <a:alpha val="40000"/>
              </a:srgbClr>
            </a:outerShdw>
          </a:effectLst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10198674" y="2235478"/>
            <a:ext cx="460080" cy="546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08387A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452883" y="4004296"/>
            <a:ext cx="640080" cy="640080"/>
          </a:xfrm>
          <a:custGeom>
            <a:avLst/>
            <a:gdLst/>
            <a:ahLst/>
            <a:cxnLst/>
            <a:rect l="l" t="t" r="r" b="b"/>
            <a:pathLst>
              <a:path w="640080" h="640080">
                <a:moveTo>
                  <a:pt x="0" y="320040"/>
                </a:moveTo>
                <a:cubicBezTo>
                  <a:pt x="0" y="143288"/>
                  <a:pt x="143288" y="0"/>
                  <a:pt x="320040" y="0"/>
                </a:cubicBezTo>
                <a:cubicBezTo>
                  <a:pt x="496792" y="0"/>
                  <a:pt x="640080" y="143288"/>
                  <a:pt x="640080" y="320040"/>
                </a:cubicBezTo>
                <a:cubicBezTo>
                  <a:pt x="640080" y="496792"/>
                  <a:pt x="496792" y="640080"/>
                  <a:pt x="320040" y="640080"/>
                </a:cubicBezTo>
                <a:cubicBezTo>
                  <a:pt x="143288" y="640080"/>
                  <a:pt x="0" y="496792"/>
                  <a:pt x="0" y="320040"/>
                </a:cubicBezTo>
              </a:path>
            </a:pathLst>
          </a:custGeom>
          <a:solidFill>
            <a:srgbClr val="FFFFFF"/>
          </a:solidFill>
          <a:ln w="9525">
            <a:solidFill>
              <a:srgbClr val="D0E2FC"/>
            </a:solidFill>
          </a:ln>
          <a:effectLst>
            <a:outerShdw sx="100000" sy="100000" kx="0" ky="0" algn="bl" rotWithShape="0" blurRad="47625" dist="38100" dir="5400000">
              <a:srgbClr val="000000">
                <a:alpha val="40000"/>
              </a:srgbClr>
            </a:outerShdw>
          </a:effectLst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10542883" y="4051096"/>
            <a:ext cx="460080" cy="546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08387A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984579" y="4933623"/>
            <a:ext cx="640080" cy="640080"/>
          </a:xfrm>
          <a:custGeom>
            <a:avLst/>
            <a:gdLst/>
            <a:ahLst/>
            <a:cxnLst/>
            <a:rect l="l" t="t" r="r" b="b"/>
            <a:pathLst>
              <a:path w="640080" h="640080">
                <a:moveTo>
                  <a:pt x="0" y="320040"/>
                </a:moveTo>
                <a:cubicBezTo>
                  <a:pt x="0" y="143288"/>
                  <a:pt x="143288" y="0"/>
                  <a:pt x="320040" y="0"/>
                </a:cubicBezTo>
                <a:cubicBezTo>
                  <a:pt x="496792" y="0"/>
                  <a:pt x="640080" y="143288"/>
                  <a:pt x="640080" y="320040"/>
                </a:cubicBezTo>
                <a:cubicBezTo>
                  <a:pt x="640080" y="496792"/>
                  <a:pt x="496792" y="640080"/>
                  <a:pt x="320040" y="640080"/>
                </a:cubicBezTo>
                <a:cubicBezTo>
                  <a:pt x="143288" y="640080"/>
                  <a:pt x="0" y="496792"/>
                  <a:pt x="0" y="320040"/>
                </a:cubicBezTo>
              </a:path>
            </a:pathLst>
          </a:custGeom>
          <a:solidFill>
            <a:srgbClr val="FFFFFF"/>
          </a:solidFill>
          <a:ln w="9525">
            <a:solidFill>
              <a:srgbClr val="D0E2FC"/>
            </a:solidFill>
          </a:ln>
          <a:effectLst>
            <a:outerShdw sx="100000" sy="100000" kx="0" ky="0" algn="bl" rotWithShape="0" blurRad="47625" dist="38100" dir="5400000">
              <a:srgbClr val="000000">
                <a:alpha val="40000"/>
              </a:srgbClr>
            </a:outerShdw>
          </a:effectLst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9074579" y="4980423"/>
            <a:ext cx="460080" cy="546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08387A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4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596960" y="3826337"/>
            <a:ext cx="640080" cy="640080"/>
          </a:xfrm>
          <a:custGeom>
            <a:avLst/>
            <a:gdLst/>
            <a:ahLst/>
            <a:cxnLst/>
            <a:rect l="l" t="t" r="r" b="b"/>
            <a:pathLst>
              <a:path w="640080" h="640080">
                <a:moveTo>
                  <a:pt x="0" y="320040"/>
                </a:moveTo>
                <a:cubicBezTo>
                  <a:pt x="0" y="143288"/>
                  <a:pt x="143288" y="0"/>
                  <a:pt x="320040" y="0"/>
                </a:cubicBezTo>
                <a:cubicBezTo>
                  <a:pt x="496792" y="0"/>
                  <a:pt x="640080" y="143288"/>
                  <a:pt x="640080" y="320040"/>
                </a:cubicBezTo>
                <a:cubicBezTo>
                  <a:pt x="640080" y="496792"/>
                  <a:pt x="496792" y="640080"/>
                  <a:pt x="320040" y="640080"/>
                </a:cubicBezTo>
                <a:cubicBezTo>
                  <a:pt x="143288" y="640080"/>
                  <a:pt x="0" y="496792"/>
                  <a:pt x="0" y="320040"/>
                </a:cubicBezTo>
              </a:path>
            </a:pathLst>
          </a:custGeom>
          <a:solidFill>
            <a:srgbClr val="FFFFFF"/>
          </a:solidFill>
          <a:ln w="9525">
            <a:solidFill>
              <a:srgbClr val="D0E2FC"/>
            </a:solidFill>
          </a:ln>
          <a:effectLst>
            <a:outerShdw sx="100000" sy="100000" kx="0" ky="0" algn="bl" rotWithShape="0" blurRad="47625" dist="38100" dir="5400000">
              <a:srgbClr val="000000">
                <a:alpha val="40000"/>
              </a:srgbClr>
            </a:outerShdw>
          </a:effectLst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3" name="Text 31"/>
          <p:cNvSpPr/>
          <p:nvPr/>
        </p:nvSpPr>
        <p:spPr>
          <a:xfrm>
            <a:off x="7686960" y="3873137"/>
            <a:ext cx="460080" cy="546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08387A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5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536759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0" y="0"/>
            <a:ext cx="536757" cy="6858000"/>
          </a:xfrm>
          <a:prstGeom prst="rect">
            <a:avLst/>
          </a:prstGeom>
          <a:blipFill>
            <a:blip r:embed="rId1"/>
            <a:srcRect l="0" t="0" r="80488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0" y="0"/>
            <a:ext cx="3291840" cy="6858000"/>
          </a:xfrm>
          <a:prstGeom prst="rect">
            <a:avLst/>
          </a:prstGeom>
          <a:blipFill>
            <a:blip r:embed="rId2"/>
            <a:srcRect/>
            <a:stretch>
              <a:fillRect l="-19444" r="-19444" t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661072" y="3951489"/>
            <a:ext cx="457200" cy="457200"/>
          </a:xfrm>
          <a:prstGeom prst="rect">
            <a:avLst/>
          </a:prstGeom>
          <a:solidFill>
            <a:srgbClr val="1570EF">
              <a:alpha val="1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3661072" y="3951489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03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3664764" y="2779997"/>
            <a:ext cx="457200" cy="457200"/>
          </a:xfrm>
          <a:prstGeom prst="rect">
            <a:avLst/>
          </a:prstGeom>
          <a:solidFill>
            <a:srgbClr val="1570EF">
              <a:alpha val="1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664764" y="2779997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02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3661072" y="1594680"/>
            <a:ext cx="457200" cy="457200"/>
          </a:xfrm>
          <a:prstGeom prst="rect">
            <a:avLst/>
          </a:prstGeom>
          <a:solidFill>
            <a:srgbClr val="1570EF">
              <a:alpha val="1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3661072" y="1594680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01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3661072" y="5063838"/>
            <a:ext cx="457200" cy="457200"/>
          </a:xfrm>
          <a:prstGeom prst="rect">
            <a:avLst/>
          </a:prstGeom>
          <a:solidFill>
            <a:srgbClr val="1570EF">
              <a:alpha val="1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3661072" y="5063838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04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4324236" y="5476633"/>
            <a:ext cx="6858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plantas son esenciales para la vida humana.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Proveen recursos vitales como oxígeno y alimento.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324236" y="5060102"/>
            <a:ext cx="6858000" cy="309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Contribución a la vida humana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4324236" y="4368513"/>
            <a:ext cx="6858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Entender las partes y funciones de las plantas es crucial.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Esto nos ayuda a valorar su papel esencial en nuestro planeta.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4324236" y="3951983"/>
            <a:ext cx="6858000" cy="309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Conocimiento de sus partes y funciones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4324236" y="3195479"/>
            <a:ext cx="6858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plantas mantienen el equilibrio ambiental.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Sirven de hábitat para muchas especies.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324236" y="2778949"/>
            <a:ext cx="6858000" cy="309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Equilibrio ambiental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4324236" y="1600270"/>
            <a:ext cx="6858000" cy="309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Rol esencial en el ecosistema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4324236" y="2016800"/>
            <a:ext cx="6858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plantas son fundamentales para el ecosistema y la vida humana.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Producen oxígeno, alimento y materias primas.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3661072" y="1164795"/>
            <a:ext cx="7863840" cy="45719"/>
          </a:xfrm>
          <a:custGeom>
            <a:avLst/>
            <a:gdLst/>
            <a:ahLst/>
            <a:cxnLst/>
            <a:rect l="l" t="t" r="r" b="b"/>
            <a:pathLst>
              <a:path w="7863840" h="45719">
                <a:moveTo>
                  <a:pt x="0" y="0"/>
                </a:moveTo>
                <a:lnTo>
                  <a:pt x="786384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3770383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24" name="Text 22"/>
          <p:cNvSpPr/>
          <p:nvPr/>
        </p:nvSpPr>
        <p:spPr>
          <a:xfrm>
            <a:off x="3661072" y="1"/>
            <a:ext cx="7863840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Importancia de las plantas</a:t>
            </a:r>
            <a:endParaRPr lang="en-US" sz="2400" dirty="0"/>
          </a:p>
        </p:txBody>
      </p:sp>
      <p:sp>
        <p:nvSpPr>
          <p:cNvPr id="25" name="Text 23"/>
          <p:cNvSpPr/>
          <p:nvPr/>
        </p:nvSpPr>
        <p:spPr>
          <a:xfrm>
            <a:off x="3451884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11</a:t>
            </a:r>
            <a:endParaRPr lang="en-US" sz="800" dirty="0"/>
          </a:p>
        </p:txBody>
      </p:sp>
      <p:sp>
        <p:nvSpPr>
          <p:cNvPr id="26" name="Text 24"/>
          <p:cNvSpPr/>
          <p:nvPr/>
        </p:nvSpPr>
        <p:spPr>
          <a:xfrm>
            <a:off x="3878758" y="6309360"/>
            <a:ext cx="698655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27" name="Text 25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11655241" y="0"/>
            <a:ext cx="536759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11655243" y="0"/>
            <a:ext cx="536757" cy="6858000"/>
          </a:xfrm>
          <a:prstGeom prst="rect">
            <a:avLst/>
          </a:prstGeom>
          <a:blipFill>
            <a:blip r:embed="rId1"/>
            <a:srcRect l="0" t="0" r="80488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40078" y="1164795"/>
            <a:ext cx="7955280" cy="45719"/>
          </a:xfrm>
          <a:custGeom>
            <a:avLst/>
            <a:gdLst/>
            <a:ahLst/>
            <a:cxnLst/>
            <a:rect l="l" t="t" r="r" b="b"/>
            <a:pathLst>
              <a:path w="7955280" h="45719">
                <a:moveTo>
                  <a:pt x="0" y="0"/>
                </a:moveTo>
                <a:lnTo>
                  <a:pt x="795528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640078" y="1"/>
            <a:ext cx="7955280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Conclusión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49390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857765" y="6309360"/>
            <a:ext cx="773759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9" name="Text 7"/>
          <p:cNvSpPr/>
          <p:nvPr/>
        </p:nvSpPr>
        <p:spPr>
          <a:xfrm>
            <a:off x="430891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12</a:t>
            </a:r>
            <a:endParaRPr lang="en-US" sz="800" dirty="0"/>
          </a:p>
        </p:txBody>
      </p:sp>
      <p:sp>
        <p:nvSpPr>
          <p:cNvPr id="10" name="Text 8"/>
          <p:cNvSpPr/>
          <p:nvPr/>
        </p:nvSpPr>
        <p:spPr>
          <a:xfrm>
            <a:off x="8991600" y="0"/>
            <a:ext cx="3200400" cy="6858000"/>
          </a:xfrm>
          <a:prstGeom prst="rect">
            <a:avLst/>
          </a:prstGeom>
          <a:blipFill>
            <a:blip r:embed="rId2"/>
            <a:srcRect/>
            <a:stretch>
              <a:fillRect l="-21401" r="-21401" t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5385953" y="3608357"/>
            <a:ext cx="301752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flor, fruto y semilla son cruciales para la reproducción de las plantas.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Estas partes aseguran la continuidad de las especies vegetales.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5385953" y="3146999"/>
            <a:ext cx="30175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Reproducción de las plantas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5385954" y="2167206"/>
            <a:ext cx="301752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raíz es una parte esencial que absorbe agua y nutrientes del suelo.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Además, proporciona soporte y anclaje a la planta.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5385954" y="1709543"/>
            <a:ext cx="30175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Raíz y su función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1280301" y="5023180"/>
            <a:ext cx="301752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plantas desempeñan un papel fundamental en el equilibrio del ecosistema.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Entender sus funciones ayuda a proteger y conservar el medio ambiente.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1280302" y="4584577"/>
            <a:ext cx="30175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Equilibrio del ecosistema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1289556" y="3608357"/>
            <a:ext cx="301752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Conocer las partes de una planta nos permite comprender mejor su naturaleza.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Este conocimiento es clave para valorar su importancia en la vida diaria.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1289556" y="3146999"/>
            <a:ext cx="30175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Conocimiento sobre las plantas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1280302" y="2161474"/>
            <a:ext cx="3017520" cy="8229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866"/>
              </a:spcBef>
              <a:buNone/>
            </a:pPr>
            <a:r>
              <a:rPr lang="en-US" sz="104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partes principales de una planta —raíz, tallo, hojas, flor, fruto y semilla— trabajan juntas para asegurar su crecimiento.</a:t>
            </a:r>
            <a:endParaRPr lang="en-US" sz="1040" dirty="0"/>
          </a:p>
          <a:p>
            <a:pPr algn="l" marL="0" indent="0">
              <a:lnSpc>
                <a:spcPct val="90000"/>
              </a:lnSpc>
              <a:spcBef>
                <a:spcPts val="866"/>
              </a:spcBef>
              <a:buNone/>
            </a:pPr>
            <a:r>
              <a:rPr lang="en-US" sz="1040" dirty="0">
                <a:solidFill>
                  <a:srgbClr val="40404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Estas partes son esenciales para la reproducción y supervivencia de las plantas.</a:t>
            </a:r>
            <a:endParaRPr lang="en-US" sz="1040" dirty="0"/>
          </a:p>
        </p:txBody>
      </p:sp>
      <p:sp>
        <p:nvSpPr>
          <p:cNvPr id="21" name="Text 19"/>
          <p:cNvSpPr/>
          <p:nvPr/>
        </p:nvSpPr>
        <p:spPr>
          <a:xfrm>
            <a:off x="1280302" y="1709543"/>
            <a:ext cx="30175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Importancia de las partes de la planta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0078" y="1682374"/>
            <a:ext cx="457200" cy="45720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3" name="Text 21"/>
          <p:cNvSpPr/>
          <p:nvPr/>
        </p:nvSpPr>
        <p:spPr>
          <a:xfrm>
            <a:off x="640078" y="1682374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1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648338" y="4582004"/>
            <a:ext cx="457200" cy="45720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48338" y="4582004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3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640078" y="3151229"/>
            <a:ext cx="457200" cy="45720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640078" y="3151229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2</a:t>
            </a:r>
            <a:endParaRPr lang="en-US" sz="1400" dirty="0"/>
          </a:p>
        </p:txBody>
      </p:sp>
      <p:sp>
        <p:nvSpPr>
          <p:cNvPr id="28" name="Text 26"/>
          <p:cNvSpPr/>
          <p:nvPr/>
        </p:nvSpPr>
        <p:spPr>
          <a:xfrm>
            <a:off x="4728728" y="1682374"/>
            <a:ext cx="457200" cy="45720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9" name="Text 27"/>
          <p:cNvSpPr/>
          <p:nvPr/>
        </p:nvSpPr>
        <p:spPr>
          <a:xfrm>
            <a:off x="4728728" y="1682374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4</a:t>
            </a:r>
            <a:endParaRPr lang="en-US" sz="1400" dirty="0"/>
          </a:p>
        </p:txBody>
      </p:sp>
      <p:sp>
        <p:nvSpPr>
          <p:cNvPr id="30" name="Text 28"/>
          <p:cNvSpPr/>
          <p:nvPr/>
        </p:nvSpPr>
        <p:spPr>
          <a:xfrm>
            <a:off x="4728728" y="3148241"/>
            <a:ext cx="457200" cy="45720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1" name="Text 29"/>
          <p:cNvSpPr/>
          <p:nvPr/>
        </p:nvSpPr>
        <p:spPr>
          <a:xfrm>
            <a:off x="4728728" y="3148241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5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2743200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200400" y="1157457"/>
            <a:ext cx="8321040" cy="9525"/>
          </a:xfrm>
          <a:custGeom>
            <a:avLst/>
            <a:gdLst/>
            <a:ahLst/>
            <a:cxnLst/>
            <a:rect l="l" t="t" r="r" b="b"/>
            <a:pathLst>
              <a:path w="8321040" h="9525">
                <a:moveTo>
                  <a:pt x="0" y="0"/>
                </a:moveTo>
                <a:lnTo>
                  <a:pt x="832104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-7641" y="0"/>
            <a:ext cx="2750841" cy="6858000"/>
          </a:xfrm>
          <a:prstGeom prst="rect">
            <a:avLst/>
          </a:prstGeom>
          <a:blipFill>
            <a:blip r:embed="rId1"/>
            <a:srcRect l="0" t="0" r="0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10911840" y="1365505"/>
            <a:ext cx="640080" cy="4585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03</a:t>
            </a:r>
            <a:endParaRPr lang="en-US" sz="1600" dirty="0"/>
          </a:p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04</a:t>
            </a:r>
            <a:endParaRPr lang="en-US" sz="1600" dirty="0"/>
          </a:p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05</a:t>
            </a:r>
            <a:endParaRPr lang="en-US" sz="1600" dirty="0"/>
          </a:p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06</a:t>
            </a:r>
            <a:endParaRPr lang="en-US" sz="1600" dirty="0"/>
          </a:p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07</a:t>
            </a:r>
            <a:endParaRPr lang="en-US" sz="1600" dirty="0"/>
          </a:p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08</a:t>
            </a:r>
            <a:endParaRPr lang="en-US" sz="1600" dirty="0"/>
          </a:p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09</a:t>
            </a:r>
            <a:endParaRPr lang="en-US" sz="1600" dirty="0"/>
          </a:p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10</a:t>
            </a:r>
            <a:endParaRPr lang="en-US" sz="1600" dirty="0"/>
          </a:p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11</a:t>
            </a:r>
            <a:endParaRPr lang="en-US" sz="1600" dirty="0"/>
          </a:p>
          <a:p>
            <a:pPr algn="r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12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200400" y="1365505"/>
            <a:ext cx="7498080" cy="4585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Introducción a las partes de una planta</a:t>
            </a:r>
            <a:endParaRPr lang="en-US" sz="1600" dirty="0"/>
          </a:p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 raíz</a:t>
            </a:r>
            <a:endParaRPr lang="en-US" sz="1600" dirty="0"/>
          </a:p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El tallo</a:t>
            </a:r>
            <a:endParaRPr lang="en-US" sz="1600" dirty="0"/>
          </a:p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Las hojas</a:t>
            </a:r>
            <a:endParaRPr lang="en-US" sz="1600" dirty="0"/>
          </a:p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 flor</a:t>
            </a:r>
            <a:endParaRPr lang="en-US" sz="1600" dirty="0"/>
          </a:p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El fruto</a:t>
            </a:r>
            <a:endParaRPr lang="en-US" sz="1600" dirty="0"/>
          </a:p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 semilla</a:t>
            </a:r>
            <a:endParaRPr lang="en-US" sz="1600" dirty="0"/>
          </a:p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Relación entre las partes de la planta</a:t>
            </a:r>
            <a:endParaRPr lang="en-US" sz="1600" dirty="0"/>
          </a:p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Importancia de las plantas</a:t>
            </a:r>
            <a:endParaRPr lang="en-US" sz="1600" dirty="0"/>
          </a:p>
          <a:p>
            <a:pPr algn="l"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rgbClr val="101828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Conclusión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200400" y="503683"/>
            <a:ext cx="8261520" cy="538677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Table of Contents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11655241" y="0"/>
            <a:ext cx="536759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11655243" y="0"/>
            <a:ext cx="536757" cy="6858000"/>
          </a:xfrm>
          <a:prstGeom prst="rect">
            <a:avLst/>
          </a:prstGeom>
          <a:blipFill>
            <a:blip r:embed="rId1"/>
            <a:srcRect l="0" t="0" r="80488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40078" y="1164795"/>
            <a:ext cx="7955280" cy="45719"/>
          </a:xfrm>
          <a:custGeom>
            <a:avLst/>
            <a:gdLst/>
            <a:ahLst/>
            <a:cxnLst/>
            <a:rect l="l" t="t" r="r" b="b"/>
            <a:pathLst>
              <a:path w="7955280" h="45719">
                <a:moveTo>
                  <a:pt x="0" y="0"/>
                </a:moveTo>
                <a:lnTo>
                  <a:pt x="795528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640078" y="1"/>
            <a:ext cx="7955280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Introducción a las partes de una planta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49390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857765" y="6309360"/>
            <a:ext cx="773759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9" name="Text 7"/>
          <p:cNvSpPr/>
          <p:nvPr/>
        </p:nvSpPr>
        <p:spPr>
          <a:xfrm>
            <a:off x="430891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3</a:t>
            </a:r>
            <a:endParaRPr lang="en-US" sz="800" dirty="0"/>
          </a:p>
        </p:txBody>
      </p:sp>
      <p:sp>
        <p:nvSpPr>
          <p:cNvPr id="10" name="Text 8"/>
          <p:cNvSpPr/>
          <p:nvPr/>
        </p:nvSpPr>
        <p:spPr>
          <a:xfrm>
            <a:off x="8991600" y="0"/>
            <a:ext cx="3200400" cy="6858000"/>
          </a:xfrm>
          <a:prstGeom prst="rect">
            <a:avLst/>
          </a:prstGeom>
          <a:blipFill>
            <a:blip r:embed="rId2"/>
            <a:srcRect/>
            <a:stretch>
              <a:fillRect l="-21429" r="-21429" t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645054" y="1414048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645054" y="1414048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1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3378704" y="1414048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3378704" y="1414048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2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6112352" y="1414048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6112352" y="1414048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3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645054" y="3877327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645054" y="3877327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4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3378704" y="3877327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3378704" y="3877327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5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3378704" y="4765457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hojas son el sitio principal de la fotosíntesis en las plantas.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También participan en la respiración y transpiración.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3378704" y="4316727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333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Hojas: fotosíntesis y respiración</a:t>
            </a:r>
            <a:endParaRPr lang="en-US" sz="1333" dirty="0"/>
          </a:p>
        </p:txBody>
      </p:sp>
      <p:sp>
        <p:nvSpPr>
          <p:cNvPr id="23" name="Text 21"/>
          <p:cNvSpPr/>
          <p:nvPr/>
        </p:nvSpPr>
        <p:spPr>
          <a:xfrm>
            <a:off x="645055" y="4765457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El tallo conecta las raíces con las hojas y flores.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Transporta agua, nutrientes y proporciona soporte estructural.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645055" y="4316727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Tallo: transporte y estructura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6112353" y="2302178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raíz es fundamental para anclar la planta al suelo.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Además, absorbe agua y nutrientes esenciales para su desarrollo.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6112353" y="1853448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Raíz: el soporte y absorción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3378704" y="2302178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En esta presentación exploraremos las principales partes de una planta.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Estas incluyen raíz, tallo, hojas, flor, fruto y semilla.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3378704" y="1853448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333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Exploración de las partes principales</a:t>
            </a:r>
            <a:endParaRPr lang="en-US" sz="1333" dirty="0"/>
          </a:p>
        </p:txBody>
      </p:sp>
      <p:sp>
        <p:nvSpPr>
          <p:cNvPr id="29" name="Text 27"/>
          <p:cNvSpPr/>
          <p:nvPr/>
        </p:nvSpPr>
        <p:spPr>
          <a:xfrm>
            <a:off x="645055" y="2302178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plantas están formadas por varias partes esenciales que trabajan en conjunto para su crecimiento y desarrollo.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Conocer estas partes nos ayuda a entender cómo las plantas viven, se alimentan y se reproducen.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645055" y="1853448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333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Importancia de las partes de una planta</a:t>
            </a:r>
            <a:endParaRPr lang="en-US" sz="1333" dirty="0"/>
          </a:p>
        </p:txBody>
      </p:sp>
      <p:sp>
        <p:nvSpPr>
          <p:cNvPr id="31" name="Text 29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11655241" y="0"/>
            <a:ext cx="536759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11655243" y="0"/>
            <a:ext cx="536757" cy="6858000"/>
          </a:xfrm>
          <a:prstGeom prst="rect">
            <a:avLst/>
          </a:prstGeom>
          <a:blipFill>
            <a:blip r:embed="rId1"/>
            <a:srcRect l="0" t="0" r="80488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40079" y="1311410"/>
            <a:ext cx="3840480" cy="237744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4663439" y="1311410"/>
            <a:ext cx="3840480" cy="237744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640079" y="1164795"/>
            <a:ext cx="7863840" cy="45719"/>
          </a:xfrm>
          <a:custGeom>
            <a:avLst/>
            <a:gdLst/>
            <a:ahLst/>
            <a:cxnLst/>
            <a:rect l="l" t="t" r="r" b="b"/>
            <a:pathLst>
              <a:path w="7863840" h="45719">
                <a:moveTo>
                  <a:pt x="0" y="0"/>
                </a:moveTo>
                <a:lnTo>
                  <a:pt x="786384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822959" y="1445170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822959" y="1445170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01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49390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4846319" y="1445170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4846319" y="1445170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02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640079" y="3821072"/>
            <a:ext cx="3840480" cy="237744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4663439" y="3821072"/>
            <a:ext cx="3840480" cy="237744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822959" y="3954832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822959" y="3954832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03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4846319" y="3954832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4846319" y="3954832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04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8900160" y="0"/>
            <a:ext cx="3291840" cy="6858000"/>
          </a:xfrm>
          <a:prstGeom prst="rect">
            <a:avLst/>
          </a:prstGeom>
          <a:blipFill>
            <a:blip r:embed="rId2"/>
            <a:srcRect/>
            <a:stretch>
              <a:fillRect l="-105945" r="-105945" t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40079" y="1"/>
            <a:ext cx="7863840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 raíz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430891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4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857765" y="6309360"/>
            <a:ext cx="764615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4846319" y="4873502"/>
            <a:ext cx="347472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raíz está formada por tejidos especializados.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Estos tejidos permiten la absorción eficiente y el almacenamiento de reservas.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4846319" y="4400498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Estructura especializada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822959" y="4873502"/>
            <a:ext cx="347472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raíz ancla la planta al suelo.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Esto le brinda estabilidad frente a factores externos.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822959" y="4400498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Estabilidad de la planta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4846319" y="2363840"/>
            <a:ext cx="347472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raíz absorbe agua y nutrientes esenciales para la planta.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Esto permite que la planta realice sus procesos vitales.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4846319" y="1890836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Función principal</a:t>
            </a:r>
            <a:endParaRPr lang="en-US" sz="1400" dirty="0"/>
          </a:p>
        </p:txBody>
      </p:sp>
      <p:sp>
        <p:nvSpPr>
          <p:cNvPr id="29" name="Text 27"/>
          <p:cNvSpPr/>
          <p:nvPr/>
        </p:nvSpPr>
        <p:spPr>
          <a:xfrm>
            <a:off x="822959" y="2363840"/>
            <a:ext cx="3474720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raíz es la parte de la planta que crece hacia abajo, dentro del suelo.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 un órgano esencial para la vida de la planta.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822959" y="1890836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Definición de la raíz</a:t>
            </a:r>
            <a:endParaRPr lang="en-US" sz="1400" dirty="0"/>
          </a:p>
        </p:txBody>
      </p:sp>
      <p:sp>
        <p:nvSpPr>
          <p:cNvPr id="31" name="Text 29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11655241" y="0"/>
            <a:ext cx="536759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11655243" y="0"/>
            <a:ext cx="536757" cy="6858000"/>
          </a:xfrm>
          <a:prstGeom prst="rect">
            <a:avLst/>
          </a:prstGeom>
          <a:blipFill>
            <a:blip r:embed="rId1"/>
            <a:srcRect l="0" t="0" r="80488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45054" y="1442041"/>
            <a:ext cx="457200" cy="45720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645054" y="1442041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40081" y="1159247"/>
            <a:ext cx="7951470" cy="45719"/>
          </a:xfrm>
          <a:custGeom>
            <a:avLst/>
            <a:gdLst/>
            <a:ahLst/>
            <a:cxnLst/>
            <a:rect l="l" t="t" r="r" b="b"/>
            <a:pathLst>
              <a:path w="7951470" h="45719">
                <a:moveTo>
                  <a:pt x="0" y="0"/>
                </a:moveTo>
                <a:lnTo>
                  <a:pt x="795147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3378704" y="1442041"/>
            <a:ext cx="457200" cy="45720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378704" y="1442041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02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112352" y="1442041"/>
            <a:ext cx="457200" cy="45720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6112352" y="1442041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03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49390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13" name="Text 11"/>
          <p:cNvSpPr/>
          <p:nvPr/>
        </p:nvSpPr>
        <p:spPr>
          <a:xfrm>
            <a:off x="640080" y="1"/>
            <a:ext cx="8032593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El tallo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8900160" y="0"/>
            <a:ext cx="3291840" cy="6858000"/>
          </a:xfrm>
          <a:prstGeom prst="rect">
            <a:avLst/>
          </a:prstGeom>
          <a:blipFill>
            <a:blip r:embed="rId2"/>
            <a:srcRect/>
            <a:stretch>
              <a:fillRect l="-88889" r="-88889" t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857765" y="6309360"/>
            <a:ext cx="7130221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16" name="Text 14"/>
          <p:cNvSpPr/>
          <p:nvPr/>
        </p:nvSpPr>
        <p:spPr>
          <a:xfrm>
            <a:off x="430891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5</a:t>
            </a:r>
            <a:endParaRPr lang="en-US" sz="800" dirty="0"/>
          </a:p>
        </p:txBody>
      </p:sp>
      <p:sp>
        <p:nvSpPr>
          <p:cNvPr id="17" name="Text 15"/>
          <p:cNvSpPr/>
          <p:nvPr/>
        </p:nvSpPr>
        <p:spPr>
          <a:xfrm>
            <a:off x="6112353" y="2755681"/>
            <a:ext cx="2560320" cy="3291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1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El tallo transporta los alimentos producidos en las hojas.</a:t>
            </a:r>
            <a:endParaRPr lang="en-US" sz="110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1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Esto facilita el desarrollo del resto de la planta.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12353" y="2068060"/>
            <a:ext cx="256032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Distribución de alimentos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378704" y="2755681"/>
            <a:ext cx="2560320" cy="3291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1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El tallo actúa como un sistema de transporte.</a:t>
            </a:r>
            <a:endParaRPr lang="en-US" sz="110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1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Lleva agua y nutrientes desde la raíz hasta las hojas y otras partes.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3378704" y="2068060"/>
            <a:ext cx="256032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Transporte de agua y nutrientes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45055" y="2755681"/>
            <a:ext cx="2560320" cy="3291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1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El tallo sostiene la planta y la mantiene erguida.</a:t>
            </a:r>
            <a:endParaRPr lang="en-US" sz="110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1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Esto permite que la planta crezca hacia la luz.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645055" y="2068060"/>
            <a:ext cx="256032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Función estructural del tallo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536759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0" y="0"/>
            <a:ext cx="536757" cy="6858000"/>
          </a:xfrm>
          <a:prstGeom prst="rect">
            <a:avLst/>
          </a:prstGeom>
          <a:blipFill>
            <a:blip r:embed="rId1"/>
            <a:srcRect l="0" t="0" r="80488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3661072" y="1348354"/>
            <a:ext cx="3840480" cy="219456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7684432" y="1348354"/>
            <a:ext cx="3840480" cy="219456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3661072" y="1164795"/>
            <a:ext cx="7863840" cy="45719"/>
          </a:xfrm>
          <a:custGeom>
            <a:avLst/>
            <a:gdLst/>
            <a:ahLst/>
            <a:cxnLst/>
            <a:rect l="l" t="t" r="r" b="b"/>
            <a:pathLst>
              <a:path w="7863840" h="45719">
                <a:moveTo>
                  <a:pt x="0" y="0"/>
                </a:moveTo>
                <a:lnTo>
                  <a:pt x="786384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3843952" y="1482114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843952" y="1482114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01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3770383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7867312" y="1482114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7867312" y="1482114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02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3661072" y="3858016"/>
            <a:ext cx="3840480" cy="219456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7684432" y="3858016"/>
            <a:ext cx="3840480" cy="219456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3843952" y="3991776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3843952" y="3991776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03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7867312" y="3991776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7867312" y="3991776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04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0" y="0"/>
            <a:ext cx="3291840" cy="6858000"/>
          </a:xfrm>
          <a:prstGeom prst="rect">
            <a:avLst/>
          </a:prstGeom>
          <a:blipFill>
            <a:blip r:embed="rId2"/>
            <a:srcRect/>
            <a:stretch>
              <a:fillRect l="-106128" r="-106128" t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3661072" y="1"/>
            <a:ext cx="7863840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Las hojas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3451884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6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3878758" y="6309360"/>
            <a:ext cx="698655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23" name="Text 21"/>
          <p:cNvSpPr/>
          <p:nvPr/>
        </p:nvSpPr>
        <p:spPr>
          <a:xfrm>
            <a:off x="7867312" y="4910446"/>
            <a:ext cx="347472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hojas son esenciales para la supervivencia de la planta.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Proveen el alimento y energía necesarios mediante la fotosíntesis.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7867312" y="4437442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Importancia de las hojas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3843952" y="4910446"/>
            <a:ext cx="347472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Gracias a las hojas, la planta obtiene la energía necesaria para crecer.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Este proceso es vital para la vida y desarrollo de la planta.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3843952" y="4437442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Energía para la planta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7867312" y="2400784"/>
            <a:ext cx="347472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estructura de las hojas está diseñada para captar la luz.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Además, facilita el intercambio de gases necesario para la fotosíntesis.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7867312" y="1927780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Estructura de las hojas</a:t>
            </a:r>
            <a:endParaRPr lang="en-US" sz="1400" dirty="0"/>
          </a:p>
        </p:txBody>
      </p:sp>
      <p:sp>
        <p:nvSpPr>
          <p:cNvPr id="29" name="Text 27"/>
          <p:cNvSpPr/>
          <p:nvPr/>
        </p:nvSpPr>
        <p:spPr>
          <a:xfrm>
            <a:off x="3843952" y="2400784"/>
            <a:ext cx="347472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hojas son las principales responsables de la fotosíntesis.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Este proceso permite a la planta producir su alimento usando luz solar, agua y dióxido de carbono.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3843952" y="1927780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Fotosíntesis en las hojas</a:t>
            </a:r>
            <a:endParaRPr lang="en-US" sz="1400" dirty="0"/>
          </a:p>
        </p:txBody>
      </p:sp>
      <p:sp>
        <p:nvSpPr>
          <p:cNvPr id="31" name="Text 29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0" y="0"/>
            <a:ext cx="536759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0" y="0"/>
            <a:ext cx="536757" cy="6858000"/>
          </a:xfrm>
          <a:prstGeom prst="rect">
            <a:avLst/>
          </a:prstGeom>
          <a:blipFill>
            <a:blip r:embed="rId1"/>
            <a:srcRect l="0" t="0" r="80488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3637921" y="1164795"/>
            <a:ext cx="7955280" cy="45719"/>
          </a:xfrm>
          <a:custGeom>
            <a:avLst/>
            <a:gdLst/>
            <a:ahLst/>
            <a:cxnLst/>
            <a:rect l="l" t="t" r="r" b="b"/>
            <a:pathLst>
              <a:path w="7955280" h="45719">
                <a:moveTo>
                  <a:pt x="0" y="0"/>
                </a:moveTo>
                <a:lnTo>
                  <a:pt x="795528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637921" y="1"/>
            <a:ext cx="7955280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 flor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3747233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8" name="Text 6"/>
          <p:cNvSpPr/>
          <p:nvPr/>
        </p:nvSpPr>
        <p:spPr>
          <a:xfrm>
            <a:off x="3855609" y="6309360"/>
            <a:ext cx="6873352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9" name="Text 7"/>
          <p:cNvSpPr/>
          <p:nvPr/>
        </p:nvSpPr>
        <p:spPr>
          <a:xfrm>
            <a:off x="3428734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7</a:t>
            </a:r>
            <a:endParaRPr lang="en-US" sz="800" dirty="0"/>
          </a:p>
        </p:txBody>
      </p:sp>
      <p:sp>
        <p:nvSpPr>
          <p:cNvPr id="10" name="Text 8"/>
          <p:cNvSpPr/>
          <p:nvPr/>
        </p:nvSpPr>
        <p:spPr>
          <a:xfrm>
            <a:off x="0" y="0"/>
            <a:ext cx="3200400" cy="6858000"/>
          </a:xfrm>
          <a:prstGeom prst="rect">
            <a:avLst/>
          </a:prstGeom>
          <a:blipFill>
            <a:blip r:embed="rId2"/>
            <a:srcRect/>
            <a:stretch>
              <a:fillRect l="-103302" r="-103302" t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3642897" y="1414048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3642897" y="1414048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1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6376547" y="1414048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6376547" y="1414048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2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9110195" y="1414048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9110195" y="1414048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3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3642897" y="3877327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3642897" y="3877327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4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6376547" y="3877327"/>
            <a:ext cx="365760" cy="365760"/>
          </a:xfrm>
          <a:prstGeom prst="rect">
            <a:avLst/>
          </a:prstGeom>
          <a:solidFill>
            <a:srgbClr val="1570EF">
              <a:alpha val="5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376547" y="3877327"/>
            <a:ext cx="3657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3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5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6376547" y="4765457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flor contiene las estructuras necesarias para la formación de semillas.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Estas semillas son cruciales para la reproducción de la planta.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6376547" y="4316727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333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Relación entre la flor y las semillas</a:t>
            </a:r>
            <a:endParaRPr lang="en-US" sz="1333" dirty="0"/>
          </a:p>
        </p:txBody>
      </p:sp>
      <p:sp>
        <p:nvSpPr>
          <p:cNvPr id="23" name="Text 21"/>
          <p:cNvSpPr/>
          <p:nvPr/>
        </p:nvSpPr>
        <p:spPr>
          <a:xfrm>
            <a:off x="3642898" y="4765457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flor es fundamental para la producción de frutos.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Contribuye directamente a la perpetuación de la especie vegetal.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3642898" y="4316727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Importancia de la flor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9110196" y="2302178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Los pétalos tienen la función de atraer a los polinizadores.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Esto facilita el proceso de reproducción de la planta.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9110196" y="1853448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Rol de los pétalos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6376547" y="2302178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Las partes principales de la flor incluyen los pétalos y los órganos reproductores.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Los órganos reproductores son el estambre y el pistilo.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6376547" y="1853448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333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Estructuras principales de la flor</a:t>
            </a:r>
            <a:endParaRPr lang="en-US" sz="1333" dirty="0"/>
          </a:p>
        </p:txBody>
      </p:sp>
      <p:sp>
        <p:nvSpPr>
          <p:cNvPr id="29" name="Text 27"/>
          <p:cNvSpPr/>
          <p:nvPr/>
        </p:nvSpPr>
        <p:spPr>
          <a:xfrm>
            <a:off x="3642898" y="2302178"/>
            <a:ext cx="237744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flor es la parte reproductiva de la planta.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 esencial para la formación de semillas y la perpetuación de la especie.</a:t>
            </a:r>
            <a:endParaRPr lang="en-US" sz="1050" dirty="0"/>
          </a:p>
        </p:txBody>
      </p:sp>
      <p:sp>
        <p:nvSpPr>
          <p:cNvPr id="30" name="Text 28"/>
          <p:cNvSpPr/>
          <p:nvPr/>
        </p:nvSpPr>
        <p:spPr>
          <a:xfrm>
            <a:off x="3642898" y="1853448"/>
            <a:ext cx="237744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 función de la flor</a:t>
            </a:r>
            <a:endParaRPr lang="en-US" sz="1400" dirty="0"/>
          </a:p>
        </p:txBody>
      </p:sp>
      <p:sp>
        <p:nvSpPr>
          <p:cNvPr id="31" name="Text 29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11655241" y="0"/>
            <a:ext cx="536759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11655241" y="0"/>
            <a:ext cx="536757" cy="6858000"/>
          </a:xfrm>
          <a:prstGeom prst="rect">
            <a:avLst/>
          </a:prstGeom>
          <a:blipFill>
            <a:blip r:embed="rId1"/>
            <a:srcRect l="0" t="0" r="80488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40079" y="1164795"/>
            <a:ext cx="7863840" cy="45719"/>
          </a:xfrm>
          <a:custGeom>
            <a:avLst/>
            <a:gdLst/>
            <a:ahLst/>
            <a:cxnLst/>
            <a:rect l="l" t="t" r="r" b="b"/>
            <a:pathLst>
              <a:path w="7863840" h="45719">
                <a:moveTo>
                  <a:pt x="0" y="0"/>
                </a:moveTo>
                <a:lnTo>
                  <a:pt x="786384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749390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7" name="Text 5"/>
          <p:cNvSpPr/>
          <p:nvPr/>
        </p:nvSpPr>
        <p:spPr>
          <a:xfrm>
            <a:off x="8900160" y="0"/>
            <a:ext cx="3291840" cy="6858000"/>
          </a:xfrm>
          <a:prstGeom prst="rect">
            <a:avLst/>
          </a:prstGeom>
          <a:blipFill>
            <a:blip r:embed="rId2"/>
            <a:srcRect/>
            <a:stretch>
              <a:fillRect l="-19444" r="-19444" t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640079" y="1"/>
            <a:ext cx="7863840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El fruto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430891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8</a:t>
            </a:r>
            <a:endParaRPr lang="en-US" sz="800" dirty="0"/>
          </a:p>
        </p:txBody>
      </p:sp>
      <p:sp>
        <p:nvSpPr>
          <p:cNvPr id="10" name="Text 8"/>
          <p:cNvSpPr/>
          <p:nvPr/>
        </p:nvSpPr>
        <p:spPr>
          <a:xfrm>
            <a:off x="857765" y="6309360"/>
            <a:ext cx="764615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11" name="Text 9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640079" y="3951489"/>
            <a:ext cx="457200" cy="457200"/>
          </a:xfrm>
          <a:prstGeom prst="rect">
            <a:avLst/>
          </a:prstGeom>
          <a:solidFill>
            <a:srgbClr val="1570EF">
              <a:alpha val="1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640079" y="3951489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03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643771" y="2779997"/>
            <a:ext cx="457200" cy="457200"/>
          </a:xfrm>
          <a:prstGeom prst="rect">
            <a:avLst/>
          </a:prstGeom>
          <a:solidFill>
            <a:srgbClr val="1570EF">
              <a:alpha val="1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643771" y="2779997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02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640079" y="1594680"/>
            <a:ext cx="457200" cy="457200"/>
          </a:xfrm>
          <a:prstGeom prst="rect">
            <a:avLst/>
          </a:prstGeom>
          <a:solidFill>
            <a:srgbClr val="1570EF">
              <a:alpha val="1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640079" y="1594680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01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640079" y="5063838"/>
            <a:ext cx="457200" cy="457200"/>
          </a:xfrm>
          <a:prstGeom prst="rect">
            <a:avLst/>
          </a:prstGeom>
          <a:solidFill>
            <a:srgbClr val="1570EF">
              <a:alpha val="10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40079" y="5063838"/>
            <a:ext cx="457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1570EF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04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1303243" y="5476633"/>
            <a:ext cx="6858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Los frutos permiten que las semillas lleguen a nuevos lugares.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Esto favorece su germinación y crecimiento en diferentes ambientes.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1303243" y="5060102"/>
            <a:ext cx="6858000" cy="309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Dispersión de las semillas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1303243" y="4368513"/>
            <a:ext cx="6858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Los frutos pueden variar en forma y tamaño.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Estas características ayudan en la dispersión de las semillas.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1303243" y="3951983"/>
            <a:ext cx="6858000" cy="309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Variedad de los frutos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1303243" y="3195479"/>
            <a:ext cx="6858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función principal del fruto es proteger las semillas en desarrollo.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Además, facilita la dispersión de las semillas.</a:t>
            </a:r>
            <a:endParaRPr lang="en-US" sz="1200" dirty="0"/>
          </a:p>
        </p:txBody>
      </p:sp>
      <p:sp>
        <p:nvSpPr>
          <p:cNvPr id="25" name="Text 23"/>
          <p:cNvSpPr/>
          <p:nvPr/>
        </p:nvSpPr>
        <p:spPr>
          <a:xfrm>
            <a:off x="1303243" y="2778949"/>
            <a:ext cx="6858000" cy="309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Función principal del fruto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1303243" y="1600270"/>
            <a:ext cx="6858000" cy="309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400" dirty="0">
                <a:solidFill>
                  <a:srgbClr val="000000"/>
                </a:solidFill>
                <a:latin typeface="Figtree Bold" pitchFamily="34" charset="0"/>
                <a:ea typeface="Figtree Bold" pitchFamily="34" charset="-122"/>
                <a:cs typeface="Figtree Bold" pitchFamily="34" charset="-120"/>
              </a:rPr>
              <a:t>Formación del fruto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1303243" y="2016800"/>
            <a:ext cx="6858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El fruto se forma a partir de la flor después de la fertilización.</a:t>
            </a:r>
            <a:endParaRPr lang="en-US" sz="1200" dirty="0"/>
          </a:p>
          <a:p>
            <a:pPr algn="l"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Este proceso asegura la protección de las semillas en desarrollo.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11655241" y="0"/>
            <a:ext cx="536759" cy="6858000"/>
          </a:xfrm>
          <a:prstGeom prst="rect">
            <a:avLst/>
          </a:pr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11655243" y="0"/>
            <a:ext cx="536757" cy="6858000"/>
          </a:xfrm>
          <a:prstGeom prst="rect">
            <a:avLst/>
          </a:prstGeom>
          <a:blipFill>
            <a:blip r:embed="rId1"/>
            <a:srcRect l="0" t="0" r="80488" b="0"/>
            <a:stretch>
              <a:fillRect l="0" t="0" r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40079" y="1320646"/>
            <a:ext cx="3840480" cy="237744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4663439" y="1320646"/>
            <a:ext cx="3840480" cy="237744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640079" y="1164795"/>
            <a:ext cx="7863840" cy="45719"/>
          </a:xfrm>
          <a:custGeom>
            <a:avLst/>
            <a:gdLst/>
            <a:ahLst/>
            <a:cxnLst/>
            <a:rect l="l" t="t" r="r" b="b"/>
            <a:pathLst>
              <a:path w="7863840" h="45719">
                <a:moveTo>
                  <a:pt x="0" y="0"/>
                </a:moveTo>
                <a:lnTo>
                  <a:pt x="7863840" y="0"/>
                </a:lnTo>
              </a:path>
            </a:pathLst>
          </a:custGeom>
          <a:noFill/>
          <a:ln w="25400">
            <a:solidFill>
              <a:srgbClr val="EAECF0"/>
            </a:solidFill>
          </a:ln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749390" y="6318000"/>
            <a:ext cx="108375" cy="540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 /</a:t>
            </a:r>
            <a:endParaRPr lang="en-US" sz="800" dirty="0"/>
          </a:p>
        </p:txBody>
      </p:sp>
      <p:sp>
        <p:nvSpPr>
          <p:cNvPr id="9" name="Text 7"/>
          <p:cNvSpPr/>
          <p:nvPr/>
        </p:nvSpPr>
        <p:spPr>
          <a:xfrm>
            <a:off x="640079" y="3830308"/>
            <a:ext cx="3840480" cy="237744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4663439" y="3830308"/>
            <a:ext cx="3840480" cy="2377440"/>
          </a:xfrm>
          <a:prstGeom prst="rect">
            <a:avLst/>
          </a:prstGeom>
          <a:solidFill>
            <a:srgbClr val="0E2841">
              <a:alpha val="3000"/>
            </a:srgbClr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8900160" y="0"/>
            <a:ext cx="3291840" cy="6858000"/>
          </a:xfrm>
          <a:prstGeom prst="rect">
            <a:avLst/>
          </a:prstGeom>
          <a:blipFill>
            <a:blip r:embed="rId2"/>
            <a:srcRect/>
            <a:stretch>
              <a:fillRect l="-19529" r="-19529" t="0" b="0"/>
            </a:stretch>
          </a:blip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640079" y="1"/>
            <a:ext cx="7863840" cy="1034799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2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La semilla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430891" y="6308725"/>
            <a:ext cx="287113" cy="549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9</a:t>
            </a:r>
            <a:endParaRPr lang="en-US" sz="800" dirty="0"/>
          </a:p>
        </p:txBody>
      </p:sp>
      <p:sp>
        <p:nvSpPr>
          <p:cNvPr id="14" name="Text 12"/>
          <p:cNvSpPr/>
          <p:nvPr/>
        </p:nvSpPr>
        <p:spPr>
          <a:xfrm>
            <a:off x="857765" y="6309360"/>
            <a:ext cx="7646153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l" marL="0" indent="0">
              <a:lnSpc>
                <a:spcPct val="100000"/>
              </a:lnSpc>
              <a:spcBef>
                <a:spcPts val="1000"/>
              </a:spcBef>
              <a:buNone/>
            </a:pPr>
            <a:r>
              <a:rPr lang="en-US" sz="800" dirty="0">
                <a:solidFill>
                  <a:srgbClr val="80808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Partes y Funciones de una Planta</a:t>
            </a:r>
            <a:endParaRPr lang="en-US" sz="800" dirty="0"/>
          </a:p>
        </p:txBody>
      </p:sp>
      <p:sp>
        <p:nvSpPr>
          <p:cNvPr id="15" name="Text 13"/>
          <p:cNvSpPr/>
          <p:nvPr/>
        </p:nvSpPr>
        <p:spPr>
          <a:xfrm>
            <a:off x="4846319" y="4984338"/>
            <a:ext cx="347472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semilla asegura la propagación de las especies vegetales.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 un elemento fundamental en la agricultura y la biodiversidad.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4846319" y="4498634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Importancia de la semilla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4846319" y="3958342"/>
            <a:ext cx="365760" cy="365760"/>
          </a:xfrm>
          <a:custGeom>
            <a:avLst/>
            <a:gdLst/>
            <a:ahLst/>
            <a:cxnLst/>
            <a:rect l="l" t="t" r="r" b="b"/>
            <a:pathLst>
              <a:path w="365760" h="365760">
                <a:moveTo>
                  <a:pt x="219529" y="147877"/>
                </a:moveTo>
                <a:cubicBezTo>
                  <a:pt x="278749" y="141377"/>
                  <a:pt x="325541" y="93869"/>
                  <a:pt x="330973" y="34290"/>
                </a:cubicBezTo>
                <a:lnTo>
                  <a:pt x="325757" y="34290"/>
                </a:lnTo>
                <a:cubicBezTo>
                  <a:pt x="270966" y="34290"/>
                  <a:pt x="224317" y="69366"/>
                  <a:pt x="207101" y="118228"/>
                </a:cubicBezTo>
                <a:cubicBezTo>
                  <a:pt x="200813" y="106228"/>
                  <a:pt x="193242" y="94940"/>
                  <a:pt x="184526" y="84582"/>
                </a:cubicBezTo>
                <a:cubicBezTo>
                  <a:pt x="211530" y="34290"/>
                  <a:pt x="264679" y="0"/>
                  <a:pt x="325757" y="0"/>
                </a:cubicBezTo>
                <a:lnTo>
                  <a:pt x="342904" y="0"/>
                </a:lnTo>
                <a:cubicBezTo>
                  <a:pt x="355548" y="0"/>
                  <a:pt x="365764" y="10216"/>
                  <a:pt x="365764" y="22860"/>
                </a:cubicBezTo>
                <a:cubicBezTo>
                  <a:pt x="365764" y="104015"/>
                  <a:pt x="305329" y="171022"/>
                  <a:pt x="227031" y="181450"/>
                </a:cubicBezTo>
                <a:cubicBezTo>
                  <a:pt x="225531" y="169877"/>
                  <a:pt x="223029" y="158663"/>
                  <a:pt x="219529" y="147804"/>
                </a:cubicBezTo>
                <a:lnTo>
                  <a:pt x="219529" y="147877"/>
                </a:lnTo>
                <a:moveTo>
                  <a:pt x="34290" y="80010"/>
                </a:moveTo>
                <a:lnTo>
                  <a:pt x="34290" y="91440"/>
                </a:lnTo>
                <a:cubicBezTo>
                  <a:pt x="34290" y="160876"/>
                  <a:pt x="90584" y="217170"/>
                  <a:pt x="160020" y="217170"/>
                </a:cubicBezTo>
                <a:lnTo>
                  <a:pt x="165737" y="217170"/>
                </a:lnTo>
                <a:lnTo>
                  <a:pt x="165737" y="205740"/>
                </a:lnTo>
                <a:lnTo>
                  <a:pt x="165737" y="205740"/>
                </a:lnTo>
                <a:cubicBezTo>
                  <a:pt x="165737" y="136304"/>
                  <a:pt x="109443" y="80010"/>
                  <a:pt x="40007" y="80010"/>
                </a:cubicBezTo>
                <a:lnTo>
                  <a:pt x="34290" y="80010"/>
                </a:lnTo>
                <a:moveTo>
                  <a:pt x="200027" y="205740"/>
                </a:moveTo>
                <a:lnTo>
                  <a:pt x="200027" y="217170"/>
                </a:lnTo>
                <a:lnTo>
                  <a:pt x="200027" y="251460"/>
                </a:lnTo>
                <a:lnTo>
                  <a:pt x="200027" y="348617"/>
                </a:lnTo>
                <a:cubicBezTo>
                  <a:pt x="200027" y="358119"/>
                  <a:pt x="192382" y="365764"/>
                  <a:pt x="182884" y="365764"/>
                </a:cubicBezTo>
                <a:cubicBezTo>
                  <a:pt x="173381" y="365764"/>
                  <a:pt x="165740" y="358119"/>
                  <a:pt x="165740" y="348620"/>
                </a:cubicBezTo>
                <a:lnTo>
                  <a:pt x="165740" y="251467"/>
                </a:lnTo>
                <a:lnTo>
                  <a:pt x="160027" y="251467"/>
                </a:lnTo>
                <a:cubicBezTo>
                  <a:pt x="71660" y="251467"/>
                  <a:pt x="7" y="179815"/>
                  <a:pt x="7" y="91447"/>
                </a:cubicBezTo>
                <a:lnTo>
                  <a:pt x="7" y="68587"/>
                </a:lnTo>
                <a:cubicBezTo>
                  <a:pt x="7" y="55943"/>
                  <a:pt x="10223" y="45727"/>
                  <a:pt x="22867" y="45727"/>
                </a:cubicBezTo>
                <a:lnTo>
                  <a:pt x="40014" y="45727"/>
                </a:lnTo>
                <a:cubicBezTo>
                  <a:pt x="128382" y="45727"/>
                  <a:pt x="200034" y="117380"/>
                  <a:pt x="200034" y="205747"/>
                </a:cubicBezTo>
                <a:lnTo>
                  <a:pt x="200027" y="205740"/>
                </a:lnTo>
              </a:path>
            </a:pathLst>
          </a:cu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822959" y="4984338"/>
            <a:ext cx="347472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cubierta de la semilla la protege de factores externos.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Esta protección es vital para que la semilla pueda germinar en condiciones óptimas.</a:t>
            </a:r>
            <a:endParaRPr lang="en-US" sz="1050" dirty="0"/>
          </a:p>
        </p:txBody>
      </p:sp>
      <p:sp>
        <p:nvSpPr>
          <p:cNvPr id="19" name="Text 17"/>
          <p:cNvSpPr/>
          <p:nvPr/>
        </p:nvSpPr>
        <p:spPr>
          <a:xfrm>
            <a:off x="822959" y="4498634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Protección de la semilla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833446" y="3958342"/>
            <a:ext cx="344786" cy="365760"/>
          </a:xfrm>
          <a:custGeom>
            <a:avLst/>
            <a:gdLst/>
            <a:ahLst/>
            <a:cxnLst/>
            <a:rect l="l" t="t" r="r" b="b"/>
            <a:pathLst>
              <a:path w="344786" h="365760">
                <a:moveTo>
                  <a:pt x="172393" y="35482"/>
                </a:moveTo>
                <a:lnTo>
                  <a:pt x="40943" y="91224"/>
                </a:lnTo>
                <a:cubicBezTo>
                  <a:pt x="36706" y="93020"/>
                  <a:pt x="34406" y="96828"/>
                  <a:pt x="34479" y="100419"/>
                </a:cubicBezTo>
                <a:cubicBezTo>
                  <a:pt x="34837" y="166073"/>
                  <a:pt x="62061" y="279492"/>
                  <a:pt x="168369" y="330347"/>
                </a:cubicBezTo>
                <a:cubicBezTo>
                  <a:pt x="170955" y="331569"/>
                  <a:pt x="173972" y="331569"/>
                  <a:pt x="176486" y="330347"/>
                </a:cubicBezTo>
                <a:cubicBezTo>
                  <a:pt x="282794" y="279419"/>
                  <a:pt x="310018" y="166070"/>
                  <a:pt x="310304" y="100346"/>
                </a:cubicBezTo>
                <a:cubicBezTo>
                  <a:pt x="310304" y="96754"/>
                  <a:pt x="308077" y="93020"/>
                  <a:pt x="303839" y="91151"/>
                </a:cubicBezTo>
                <a:lnTo>
                  <a:pt x="172393" y="35482"/>
                </a:lnTo>
                <a:moveTo>
                  <a:pt x="182020" y="2085"/>
                </a:moveTo>
                <a:lnTo>
                  <a:pt x="317276" y="59476"/>
                </a:lnTo>
                <a:cubicBezTo>
                  <a:pt x="333077" y="66155"/>
                  <a:pt x="344859" y="81744"/>
                  <a:pt x="344786" y="100562"/>
                </a:cubicBezTo>
                <a:cubicBezTo>
                  <a:pt x="344428" y="171819"/>
                  <a:pt x="315121" y="302191"/>
                  <a:pt x="191356" y="361451"/>
                </a:cubicBezTo>
                <a:cubicBezTo>
                  <a:pt x="179361" y="367197"/>
                  <a:pt x="165425" y="367197"/>
                  <a:pt x="153430" y="361451"/>
                </a:cubicBezTo>
                <a:cubicBezTo>
                  <a:pt x="29665" y="302191"/>
                  <a:pt x="359" y="171819"/>
                  <a:pt x="0" y="100562"/>
                </a:cubicBezTo>
                <a:cubicBezTo>
                  <a:pt x="-72" y="81744"/>
                  <a:pt x="11709" y="66155"/>
                  <a:pt x="27510" y="59476"/>
                </a:cubicBezTo>
                <a:lnTo>
                  <a:pt x="162839" y="2085"/>
                </a:lnTo>
                <a:cubicBezTo>
                  <a:pt x="165784" y="721"/>
                  <a:pt x="169087" y="0"/>
                  <a:pt x="172393" y="0"/>
                </a:cubicBezTo>
                <a:cubicBezTo>
                  <a:pt x="175696" y="0"/>
                  <a:pt x="179003" y="717"/>
                  <a:pt x="182020" y="2085"/>
                </a:cubicBezTo>
                <a:lnTo>
                  <a:pt x="182020" y="2085"/>
                </a:lnTo>
              </a:path>
            </a:pathLst>
          </a:cu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4846319" y="2474676"/>
            <a:ext cx="347472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semilla es clave para la reproducción de las plantas.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 esencial en el ciclo de vida de la planta, asegurando su continuidad.</a:t>
            </a:r>
            <a:endParaRPr lang="en-US" sz="1050" dirty="0"/>
          </a:p>
        </p:txBody>
      </p:sp>
      <p:sp>
        <p:nvSpPr>
          <p:cNvPr id="22" name="Text 20"/>
          <p:cNvSpPr/>
          <p:nvPr/>
        </p:nvSpPr>
        <p:spPr>
          <a:xfrm>
            <a:off x="4846319" y="1988972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Función de la semilla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4857876" y="1454406"/>
            <a:ext cx="342646" cy="365760"/>
          </a:xfrm>
          <a:custGeom>
            <a:avLst/>
            <a:gdLst/>
            <a:ahLst/>
            <a:cxnLst/>
            <a:rect l="l" t="t" r="r" b="b"/>
            <a:pathLst>
              <a:path w="342646" h="365760">
                <a:moveTo>
                  <a:pt x="204364" y="29385"/>
                </a:moveTo>
                <a:cubicBezTo>
                  <a:pt x="210484" y="21276"/>
                  <a:pt x="208802" y="9806"/>
                  <a:pt x="200695" y="3687"/>
                </a:cubicBezTo>
                <a:cubicBezTo>
                  <a:pt x="192588" y="-2432"/>
                  <a:pt x="181116" y="-750"/>
                  <a:pt x="174996" y="7359"/>
                </a:cubicBezTo>
                <a:lnTo>
                  <a:pt x="171327" y="12253"/>
                </a:lnTo>
                <a:cubicBezTo>
                  <a:pt x="163144" y="23189"/>
                  <a:pt x="157559" y="35735"/>
                  <a:pt x="154808" y="48964"/>
                </a:cubicBezTo>
                <a:lnTo>
                  <a:pt x="73429" y="48964"/>
                </a:lnTo>
                <a:cubicBezTo>
                  <a:pt x="32894" y="48964"/>
                  <a:pt x="4" y="81854"/>
                  <a:pt x="4" y="122387"/>
                </a:cubicBezTo>
                <a:lnTo>
                  <a:pt x="4" y="134625"/>
                </a:lnTo>
                <a:cubicBezTo>
                  <a:pt x="4" y="148162"/>
                  <a:pt x="10941" y="159098"/>
                  <a:pt x="24479" y="159098"/>
                </a:cubicBezTo>
                <a:lnTo>
                  <a:pt x="318175" y="159098"/>
                </a:lnTo>
                <a:cubicBezTo>
                  <a:pt x="331713" y="159098"/>
                  <a:pt x="342650" y="148162"/>
                  <a:pt x="342650" y="134625"/>
                </a:cubicBezTo>
                <a:lnTo>
                  <a:pt x="342650" y="122387"/>
                </a:lnTo>
                <a:cubicBezTo>
                  <a:pt x="342650" y="81850"/>
                  <a:pt x="309763" y="48964"/>
                  <a:pt x="269224" y="48964"/>
                </a:cubicBezTo>
                <a:lnTo>
                  <a:pt x="192818" y="48964"/>
                </a:lnTo>
                <a:cubicBezTo>
                  <a:pt x="194654" y="43763"/>
                  <a:pt x="197330" y="38793"/>
                  <a:pt x="200695" y="34279"/>
                </a:cubicBezTo>
                <a:lnTo>
                  <a:pt x="204364" y="29385"/>
                </a:lnTo>
                <a:moveTo>
                  <a:pt x="305935" y="122391"/>
                </a:moveTo>
                <a:lnTo>
                  <a:pt x="36715" y="122391"/>
                </a:lnTo>
                <a:cubicBezTo>
                  <a:pt x="36715" y="102124"/>
                  <a:pt x="53158" y="85679"/>
                  <a:pt x="73426" y="85679"/>
                </a:cubicBezTo>
                <a:lnTo>
                  <a:pt x="269224" y="85679"/>
                </a:lnTo>
                <a:cubicBezTo>
                  <a:pt x="289492" y="85679"/>
                  <a:pt x="305935" y="102124"/>
                  <a:pt x="305935" y="122391"/>
                </a:cubicBezTo>
                <a:lnTo>
                  <a:pt x="305935" y="122391"/>
                </a:lnTo>
                <a:moveTo>
                  <a:pt x="37019" y="183575"/>
                </a:moveTo>
                <a:cubicBezTo>
                  <a:pt x="40155" y="243307"/>
                  <a:pt x="66847" y="328357"/>
                  <a:pt x="163600" y="364381"/>
                </a:cubicBezTo>
                <a:cubicBezTo>
                  <a:pt x="168572" y="366217"/>
                  <a:pt x="174078" y="366217"/>
                  <a:pt x="179050" y="364381"/>
                </a:cubicBezTo>
                <a:cubicBezTo>
                  <a:pt x="275803" y="328357"/>
                  <a:pt x="302495" y="243307"/>
                  <a:pt x="305630" y="183575"/>
                </a:cubicBezTo>
                <a:lnTo>
                  <a:pt x="268840" y="183575"/>
                </a:lnTo>
                <a:cubicBezTo>
                  <a:pt x="265856" y="233823"/>
                  <a:pt x="243830" y="298453"/>
                  <a:pt x="171323" y="328054"/>
                </a:cubicBezTo>
                <a:cubicBezTo>
                  <a:pt x="98816" y="298453"/>
                  <a:pt x="76712" y="233827"/>
                  <a:pt x="73806" y="183575"/>
                </a:cubicBezTo>
                <a:lnTo>
                  <a:pt x="37019" y="183575"/>
                </a:lnTo>
              </a:path>
            </a:pathLst>
          </a:cu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822959" y="2474676"/>
            <a:ext cx="347472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La semilla contiene el embrión de la planta y los nutrientes necesarios para su crecimiento.</a:t>
            </a:r>
            <a:endParaRPr lang="en-US" sz="1050" dirty="0"/>
          </a:p>
          <a:p>
            <a:pPr algn="l"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050" dirty="0">
                <a:solidFill>
                  <a:srgbClr val="000000"/>
                </a:solidFill>
                <a:latin typeface="Figtree Regular" pitchFamily="34" charset="0"/>
                <a:ea typeface="Figtree Regular" pitchFamily="34" charset="-122"/>
                <a:cs typeface="Figtree Regular" pitchFamily="34" charset="-120"/>
              </a:rPr>
              <a:t>Está protegida por una cubierta que la resguarda hasta que las condiciones sean adecuadas para germinar.</a:t>
            </a:r>
            <a:endParaRPr lang="en-US" sz="1050" dirty="0"/>
          </a:p>
        </p:txBody>
      </p:sp>
      <p:sp>
        <p:nvSpPr>
          <p:cNvPr id="25" name="Text 23"/>
          <p:cNvSpPr/>
          <p:nvPr/>
        </p:nvSpPr>
        <p:spPr>
          <a:xfrm>
            <a:off x="822959" y="1988972"/>
            <a:ext cx="347472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0" indent="0">
              <a:lnSpc>
                <a:spcPct val="9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Figtree SemiBold" pitchFamily="34" charset="0"/>
                <a:ea typeface="Figtree SemiBold" pitchFamily="34" charset="-122"/>
                <a:cs typeface="Figtree SemiBold" pitchFamily="34" charset="-120"/>
              </a:rPr>
              <a:t>Estructura de la semilla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822959" y="1517845"/>
            <a:ext cx="365760" cy="238883"/>
          </a:xfrm>
          <a:custGeom>
            <a:avLst/>
            <a:gdLst/>
            <a:ahLst/>
            <a:cxnLst/>
            <a:rect l="l" t="t" r="r" b="b"/>
            <a:pathLst>
              <a:path w="365760" h="238883">
                <a:moveTo>
                  <a:pt x="50921" y="3858"/>
                </a:moveTo>
                <a:cubicBezTo>
                  <a:pt x="56700" y="-1285"/>
                  <a:pt x="65402" y="-1285"/>
                  <a:pt x="71177" y="3858"/>
                </a:cubicBezTo>
                <a:cubicBezTo>
                  <a:pt x="84831" y="15671"/>
                  <a:pt x="103689" y="25386"/>
                  <a:pt x="121981" y="25386"/>
                </a:cubicBezTo>
                <a:cubicBezTo>
                  <a:pt x="140269" y="25386"/>
                  <a:pt x="159131" y="15671"/>
                  <a:pt x="172785" y="3858"/>
                </a:cubicBezTo>
                <a:cubicBezTo>
                  <a:pt x="178564" y="-1285"/>
                  <a:pt x="187266" y="-1285"/>
                  <a:pt x="193041" y="3858"/>
                </a:cubicBezTo>
                <a:cubicBezTo>
                  <a:pt x="206757" y="15671"/>
                  <a:pt x="225553" y="25386"/>
                  <a:pt x="243845" y="25386"/>
                </a:cubicBezTo>
                <a:cubicBezTo>
                  <a:pt x="262133" y="25386"/>
                  <a:pt x="280995" y="15671"/>
                  <a:pt x="294649" y="3858"/>
                </a:cubicBezTo>
                <a:cubicBezTo>
                  <a:pt x="300428" y="-1285"/>
                  <a:pt x="309129" y="-1285"/>
                  <a:pt x="314905" y="3858"/>
                </a:cubicBezTo>
                <a:cubicBezTo>
                  <a:pt x="325636" y="13447"/>
                  <a:pt x="339860" y="20876"/>
                  <a:pt x="353833" y="24053"/>
                </a:cubicBezTo>
                <a:cubicBezTo>
                  <a:pt x="362026" y="25895"/>
                  <a:pt x="367230" y="34024"/>
                  <a:pt x="365391" y="42278"/>
                </a:cubicBezTo>
                <a:cubicBezTo>
                  <a:pt x="363551" y="50533"/>
                  <a:pt x="355420" y="55676"/>
                  <a:pt x="347165" y="53835"/>
                </a:cubicBezTo>
                <a:cubicBezTo>
                  <a:pt x="328939" y="49771"/>
                  <a:pt x="313954" y="40816"/>
                  <a:pt x="304810" y="34531"/>
                </a:cubicBezTo>
                <a:cubicBezTo>
                  <a:pt x="286964" y="46914"/>
                  <a:pt x="265820" y="55994"/>
                  <a:pt x="243848" y="55994"/>
                </a:cubicBezTo>
                <a:cubicBezTo>
                  <a:pt x="221877" y="55994"/>
                  <a:pt x="200729" y="46914"/>
                  <a:pt x="182887" y="34531"/>
                </a:cubicBezTo>
                <a:cubicBezTo>
                  <a:pt x="165042" y="46914"/>
                  <a:pt x="143897" y="55994"/>
                  <a:pt x="121926" y="55994"/>
                </a:cubicBezTo>
                <a:cubicBezTo>
                  <a:pt x="99955" y="55994"/>
                  <a:pt x="78807" y="46914"/>
                  <a:pt x="60965" y="34531"/>
                </a:cubicBezTo>
                <a:cubicBezTo>
                  <a:pt x="51821" y="40880"/>
                  <a:pt x="36832" y="49771"/>
                  <a:pt x="18610" y="53835"/>
                </a:cubicBezTo>
                <a:cubicBezTo>
                  <a:pt x="10417" y="55676"/>
                  <a:pt x="2227" y="50533"/>
                  <a:pt x="384" y="42278"/>
                </a:cubicBezTo>
                <a:cubicBezTo>
                  <a:pt x="-1456" y="34022"/>
                  <a:pt x="3687" y="25893"/>
                  <a:pt x="11942" y="24053"/>
                </a:cubicBezTo>
                <a:cubicBezTo>
                  <a:pt x="26166" y="20814"/>
                  <a:pt x="40010" y="13320"/>
                  <a:pt x="50932" y="3858"/>
                </a:cubicBezTo>
                <a:lnTo>
                  <a:pt x="50921" y="3858"/>
                </a:lnTo>
              </a:path>
              <a:path w="365760" h="238883">
                <a:moveTo>
                  <a:pt x="50921" y="186747"/>
                </a:moveTo>
                <a:cubicBezTo>
                  <a:pt x="56700" y="181604"/>
                  <a:pt x="65402" y="181604"/>
                  <a:pt x="71177" y="186747"/>
                </a:cubicBezTo>
                <a:cubicBezTo>
                  <a:pt x="84831" y="198559"/>
                  <a:pt x="103689" y="208275"/>
                  <a:pt x="121981" y="208275"/>
                </a:cubicBezTo>
                <a:cubicBezTo>
                  <a:pt x="140269" y="208275"/>
                  <a:pt x="159131" y="198559"/>
                  <a:pt x="172785" y="186747"/>
                </a:cubicBezTo>
                <a:cubicBezTo>
                  <a:pt x="178564" y="181604"/>
                  <a:pt x="187266" y="181604"/>
                  <a:pt x="193041" y="186747"/>
                </a:cubicBezTo>
                <a:cubicBezTo>
                  <a:pt x="206757" y="198559"/>
                  <a:pt x="225553" y="208275"/>
                  <a:pt x="243845" y="208275"/>
                </a:cubicBezTo>
                <a:cubicBezTo>
                  <a:pt x="262133" y="208275"/>
                  <a:pt x="280995" y="198559"/>
                  <a:pt x="294649" y="186747"/>
                </a:cubicBezTo>
                <a:cubicBezTo>
                  <a:pt x="300428" y="181604"/>
                  <a:pt x="309129" y="181604"/>
                  <a:pt x="314905" y="186747"/>
                </a:cubicBezTo>
                <a:cubicBezTo>
                  <a:pt x="325636" y="196335"/>
                  <a:pt x="339860" y="203765"/>
                  <a:pt x="353833" y="206942"/>
                </a:cubicBezTo>
                <a:cubicBezTo>
                  <a:pt x="362026" y="208784"/>
                  <a:pt x="367230" y="216913"/>
                  <a:pt x="365391" y="225166"/>
                </a:cubicBezTo>
                <a:cubicBezTo>
                  <a:pt x="363551" y="233422"/>
                  <a:pt x="355420" y="238565"/>
                  <a:pt x="347165" y="236723"/>
                </a:cubicBezTo>
                <a:cubicBezTo>
                  <a:pt x="328939" y="232660"/>
                  <a:pt x="313954" y="223704"/>
                  <a:pt x="304810" y="217419"/>
                </a:cubicBezTo>
                <a:cubicBezTo>
                  <a:pt x="286964" y="229803"/>
                  <a:pt x="265820" y="238883"/>
                  <a:pt x="243848" y="238883"/>
                </a:cubicBezTo>
                <a:cubicBezTo>
                  <a:pt x="221877" y="238883"/>
                  <a:pt x="200729" y="229803"/>
                  <a:pt x="182887" y="217419"/>
                </a:cubicBezTo>
                <a:cubicBezTo>
                  <a:pt x="165042" y="229803"/>
                  <a:pt x="143897" y="238883"/>
                  <a:pt x="121926" y="238883"/>
                </a:cubicBezTo>
                <a:cubicBezTo>
                  <a:pt x="99955" y="238883"/>
                  <a:pt x="78807" y="229803"/>
                  <a:pt x="60965" y="217419"/>
                </a:cubicBezTo>
                <a:cubicBezTo>
                  <a:pt x="51821" y="223769"/>
                  <a:pt x="36832" y="232660"/>
                  <a:pt x="18610" y="236723"/>
                </a:cubicBezTo>
                <a:cubicBezTo>
                  <a:pt x="10417" y="238565"/>
                  <a:pt x="2227" y="233422"/>
                  <a:pt x="384" y="225166"/>
                </a:cubicBezTo>
                <a:cubicBezTo>
                  <a:pt x="-1456" y="216910"/>
                  <a:pt x="3687" y="208781"/>
                  <a:pt x="11942" y="206942"/>
                </a:cubicBezTo>
                <a:cubicBezTo>
                  <a:pt x="26038" y="203767"/>
                  <a:pt x="39882" y="196273"/>
                  <a:pt x="50808" y="186811"/>
                </a:cubicBezTo>
                <a:lnTo>
                  <a:pt x="50921" y="186747"/>
                </a:lnTo>
              </a:path>
              <a:path w="365760" h="238883">
                <a:moveTo>
                  <a:pt x="71181" y="95302"/>
                </a:moveTo>
                <a:cubicBezTo>
                  <a:pt x="84834" y="107115"/>
                  <a:pt x="103693" y="116830"/>
                  <a:pt x="121985" y="116830"/>
                </a:cubicBezTo>
                <a:cubicBezTo>
                  <a:pt x="140273" y="116830"/>
                  <a:pt x="159135" y="107115"/>
                  <a:pt x="172789" y="95302"/>
                </a:cubicBezTo>
                <a:cubicBezTo>
                  <a:pt x="178568" y="90159"/>
                  <a:pt x="187269" y="90159"/>
                  <a:pt x="193044" y="95302"/>
                </a:cubicBezTo>
                <a:cubicBezTo>
                  <a:pt x="206760" y="107115"/>
                  <a:pt x="225557" y="116830"/>
                  <a:pt x="243848" y="116830"/>
                </a:cubicBezTo>
                <a:cubicBezTo>
                  <a:pt x="262136" y="116830"/>
                  <a:pt x="280999" y="107115"/>
                  <a:pt x="294653" y="95302"/>
                </a:cubicBezTo>
                <a:cubicBezTo>
                  <a:pt x="300432" y="90159"/>
                  <a:pt x="309133" y="90159"/>
                  <a:pt x="314908" y="95302"/>
                </a:cubicBezTo>
                <a:cubicBezTo>
                  <a:pt x="325640" y="104891"/>
                  <a:pt x="339864" y="112320"/>
                  <a:pt x="353836" y="115497"/>
                </a:cubicBezTo>
                <a:cubicBezTo>
                  <a:pt x="362029" y="117339"/>
                  <a:pt x="367234" y="125468"/>
                  <a:pt x="365394" y="133722"/>
                </a:cubicBezTo>
                <a:cubicBezTo>
                  <a:pt x="363554" y="141978"/>
                  <a:pt x="355424" y="147121"/>
                  <a:pt x="347168" y="145279"/>
                </a:cubicBezTo>
                <a:cubicBezTo>
                  <a:pt x="328943" y="141216"/>
                  <a:pt x="313957" y="132260"/>
                  <a:pt x="304813" y="125975"/>
                </a:cubicBezTo>
                <a:cubicBezTo>
                  <a:pt x="286968" y="138359"/>
                  <a:pt x="265823" y="147439"/>
                  <a:pt x="243852" y="147439"/>
                </a:cubicBezTo>
                <a:cubicBezTo>
                  <a:pt x="221881" y="147439"/>
                  <a:pt x="200733" y="138359"/>
                  <a:pt x="182891" y="125975"/>
                </a:cubicBezTo>
                <a:cubicBezTo>
                  <a:pt x="165045" y="138359"/>
                  <a:pt x="143901" y="147439"/>
                  <a:pt x="121930" y="147439"/>
                </a:cubicBezTo>
                <a:cubicBezTo>
                  <a:pt x="99958" y="147439"/>
                  <a:pt x="78810" y="138359"/>
                  <a:pt x="60968" y="125975"/>
                </a:cubicBezTo>
                <a:cubicBezTo>
                  <a:pt x="51824" y="132324"/>
                  <a:pt x="36836" y="141216"/>
                  <a:pt x="18613" y="145279"/>
                </a:cubicBezTo>
                <a:cubicBezTo>
                  <a:pt x="10420" y="147121"/>
                  <a:pt x="2231" y="141978"/>
                  <a:pt x="388" y="133722"/>
                </a:cubicBezTo>
                <a:cubicBezTo>
                  <a:pt x="-1452" y="125466"/>
                  <a:pt x="3690" y="117337"/>
                  <a:pt x="11946" y="115497"/>
                </a:cubicBezTo>
                <a:cubicBezTo>
                  <a:pt x="26042" y="112323"/>
                  <a:pt x="39886" y="104829"/>
                  <a:pt x="50811" y="95367"/>
                </a:cubicBezTo>
                <a:cubicBezTo>
                  <a:pt x="56590" y="90224"/>
                  <a:pt x="65292" y="90224"/>
                  <a:pt x="71067" y="95367"/>
                </a:cubicBezTo>
                <a:lnTo>
                  <a:pt x="71181" y="95302"/>
                </a:lnTo>
              </a:path>
            </a:pathLst>
          </a:custGeom>
          <a:solidFill>
            <a:srgbClr val="1570EF"/>
          </a:solidFill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7" name="Text 25"/>
          <p:cNvSpPr/>
          <p:nvPr/>
        </p:nvSpPr>
        <p:spPr>
          <a:xfrm>
            <a:off x="11009743" y="6137907"/>
            <a:ext cx="54864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SlideSpeak</dc:creator>
  <cp:lastModifiedBy>SlideSpeak</cp:lastModifiedBy>
  <cp:revision>1</cp:revision>
  <dcterms:created xsi:type="dcterms:W3CDTF">2025-07-05T17:48:44Z</dcterms:created>
  <dcterms:modified xsi:type="dcterms:W3CDTF">2025-07-05T17:48:44Z</dcterms:modified>
</cp:coreProperties>
</file>